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6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7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0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1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88" r:id="rId3"/>
    <p:sldId id="289" r:id="rId4"/>
    <p:sldId id="260" r:id="rId5"/>
    <p:sldId id="365" r:id="rId6"/>
    <p:sldId id="367" r:id="rId7"/>
    <p:sldId id="264" r:id="rId8"/>
    <p:sldId id="369" r:id="rId9"/>
    <p:sldId id="370" r:id="rId10"/>
    <p:sldId id="391" r:id="rId11"/>
    <p:sldId id="393" r:id="rId12"/>
    <p:sldId id="395" r:id="rId13"/>
    <p:sldId id="396" r:id="rId14"/>
    <p:sldId id="397" r:id="rId15"/>
    <p:sldId id="398" r:id="rId16"/>
    <p:sldId id="399" r:id="rId17"/>
    <p:sldId id="400" r:id="rId18"/>
    <p:sldId id="270" r:id="rId19"/>
    <p:sldId id="374" r:id="rId20"/>
    <p:sldId id="375" r:id="rId21"/>
    <p:sldId id="376" r:id="rId22"/>
    <p:sldId id="377" r:id="rId23"/>
    <p:sldId id="378" r:id="rId24"/>
    <p:sldId id="276" r:id="rId25"/>
    <p:sldId id="340" r:id="rId26"/>
    <p:sldId id="379" r:id="rId27"/>
    <p:sldId id="384" r:id="rId28"/>
    <p:sldId id="385" r:id="rId29"/>
    <p:sldId id="386" r:id="rId30"/>
    <p:sldId id="387" r:id="rId31"/>
    <p:sldId id="394" r:id="rId32"/>
    <p:sldId id="389" r:id="rId33"/>
    <p:sldId id="290" r:id="rId34"/>
    <p:sldId id="390" r:id="rId35"/>
  </p:sldIdLst>
  <p:sldSz cx="9144000" cy="5143500" type="screen16x9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37" userDrawn="1">
          <p15:clr>
            <a:srgbClr val="A4A3A4"/>
          </p15:clr>
        </p15:guide>
        <p15:guide id="2" pos="30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E1"/>
    <a:srgbClr val="A5644E"/>
    <a:srgbClr val="F0A22E"/>
    <a:srgbClr val="B0761F"/>
    <a:srgbClr val="7F7F7F"/>
    <a:srgbClr val="A19574"/>
    <a:srgbClr val="C3986D"/>
    <a:srgbClr val="B58B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94" d="100"/>
          <a:sy n="194" d="100"/>
        </p:scale>
        <p:origin x="150" y="246"/>
      </p:cViewPr>
      <p:guideLst>
        <p:guide orient="horz" pos="1737"/>
        <p:guide pos="3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8EDA0-C036-4068-AB12-32949D613456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5E0B9-02CF-442B-8984-91966416CC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35E0B9-02CF-442B-8984-91966416CCE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优势：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轻量级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Lua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是一个轻量级的脚本语言，适用于需要快速迭代和低资源消耗的场景，如游戏逻辑编写和配置脚本。</a:t>
            </a: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嵌入性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Lua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可以轻易地被嵌入到其他应用中，与其他编程语言如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C++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Java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等实现高效的交互。</a:t>
            </a: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可扩展性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Lua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提供了丰富的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用于扩展，使得其在多种场景中都有出色的表现。</a:t>
            </a: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生态系统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是广受欢迎的后端开发语言，有着丰富的库和框架供开发者选择，如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Django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Flask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等，这大大加速了开发过程。</a:t>
            </a: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易于维护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的代码通常更加清晰和简洁，使得其易于阅读和维护。</a:t>
            </a: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跨平台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Lua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都支持多种操作系统，可以确保后端的跨平台性。</a:t>
            </a:r>
          </a:p>
          <a:p>
            <a:pPr algn="just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实践：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游戏逻辑处理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Lua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经常用于处理游戏逻辑，其轻量和快速的特点使其在这方面表现出色。</a:t>
            </a: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后端服务构建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构建的后端服务，如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服务器、数据库接口等，可以确保高效、稳定的运行。</a:t>
            </a: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数据处理与分析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具有强大的数据处理和分析功能，可以用于玩家数据的处理、分析和存储。</a:t>
            </a: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Websocket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通信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Websocket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库，如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websockets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socket.io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，可以实现高效、稳定的实时通信。</a:t>
            </a: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与前端的交互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Lua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可以用于处理与前端的数据交互，提供动态的游戏内容和配置。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5E0B9-02CF-442B-8984-91966416CCE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019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脚本和故事创作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Script Writers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：这就像我们在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MUD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游戏中设定的故事背景和情节。在这一阶段，我们决定主角的命运、游戏的任务和故事的高潮。</a:t>
            </a: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概念艺术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Concept Art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和故事板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Storyboard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：这是我们为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MUD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游戏设计的角色、物品和地点的草图。它们为后续的开发工作提供了指导。</a:t>
            </a: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R&amp;D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Art Department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：这时，我们开始研究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MUD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游戏中可能遇到的技术挑战，例如如何实现某个特殊效果。同时，艺术部门会开始为游戏制作美术资料。</a:t>
            </a: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角色建模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Character Modeling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和场景建模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Set Modeling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MUD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游戏中，这相当于创建游戏中的角色、怪物和场景描述。这些描述将为玩家提供丰富的视觉体验。</a:t>
            </a: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动画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Animation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和特效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FX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：尽管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MUD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是文本游戏，但我们可以通过文字描述来模拟动作，比如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巨龙展翅飞起，天空被它的巨影所笼罩。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技术实现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Compositing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：这是在游戏中实际编写代码和脚本的部分，确保所有的动作、任务和战斗都能正常运行。</a:t>
            </a: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灯光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Lighting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和渲染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Render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MUD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游戏中，这可以被视为游戏中的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氛围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描述，如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你进入了一个昏暗的洞穴，洞穴里充满了神秘的蓝色荧光。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最后的调整和发布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：这时，我们进行游戏测试，确保没有错误或遗漏，并进行最后的调整。然后，游戏就可以发布给玩家们了！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5E0B9-02CF-442B-8984-91966416CCE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070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05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技术限制</a:t>
            </a:r>
            <a:r>
              <a:rPr lang="zh-CN" altLang="zh-CN" sz="105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：各平台可能对</a:t>
            </a:r>
            <a:r>
              <a:rPr lang="en-US" altLang="zh-CN" sz="105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bot</a:t>
            </a:r>
            <a:r>
              <a:rPr lang="zh-CN" altLang="zh-CN" sz="105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有使用限制。</a:t>
            </a:r>
          </a:p>
          <a:p>
            <a:pPr marL="742950" lvl="1" indent="-285750" algn="just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zh-CN" altLang="zh-CN" sz="105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对策</a:t>
            </a:r>
            <a:r>
              <a:rPr lang="zh-CN" altLang="zh-CN" sz="105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：提前研究各平台的</a:t>
            </a:r>
            <a:r>
              <a:rPr lang="en-US" altLang="zh-CN" sz="105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bot</a:t>
            </a:r>
            <a:r>
              <a:rPr lang="zh-CN" altLang="zh-CN" sz="105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政策和技术规范，避免违规行为。</a:t>
            </a: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05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数据安全与隐私</a:t>
            </a:r>
            <a:r>
              <a:rPr lang="zh-CN" altLang="zh-CN" sz="105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：保护用户数据和隐私。</a:t>
            </a:r>
          </a:p>
          <a:p>
            <a:pPr marL="742950" lvl="1" indent="-285750" algn="just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zh-CN" altLang="zh-CN" sz="105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对策</a:t>
            </a:r>
            <a:r>
              <a:rPr lang="zh-CN" altLang="zh-CN" sz="105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：加强数据加密和访问控制，不存储非必要的个人信息。</a:t>
            </a: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05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系统稳定性</a:t>
            </a:r>
            <a:r>
              <a:rPr lang="zh-CN" altLang="zh-CN" sz="105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：保证高并发下的稳定运行。</a:t>
            </a:r>
          </a:p>
          <a:p>
            <a:pPr marL="742950" lvl="1" indent="-285750" algn="just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zh-CN" altLang="zh-CN" sz="105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对策</a:t>
            </a:r>
            <a:r>
              <a:rPr lang="zh-CN" altLang="zh-CN" sz="105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：定期进行压力测试。</a:t>
            </a: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05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用户习惯与接受度</a:t>
            </a:r>
            <a:r>
              <a:rPr lang="zh-CN" altLang="zh-CN" sz="105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：新游戏</a:t>
            </a:r>
            <a:r>
              <a:rPr lang="en-US" altLang="zh-CN" sz="105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bot</a:t>
            </a:r>
            <a:r>
              <a:rPr lang="zh-CN" altLang="zh-CN" sz="105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可能与用户原有的习惯不符。</a:t>
            </a:r>
          </a:p>
          <a:p>
            <a:pPr marL="742950" lvl="1" indent="-285750" algn="just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zh-CN" altLang="zh-CN" sz="105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对策</a:t>
            </a:r>
            <a:r>
              <a:rPr lang="zh-CN" altLang="zh-CN" sz="105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：设计友好的用户界面和引导流程，收集用户反馈进行迭代。</a:t>
            </a: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05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版本兼容性</a:t>
            </a:r>
            <a:r>
              <a:rPr lang="zh-CN" altLang="zh-CN" sz="105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：聊天平台可能会进行更新，可能导致</a:t>
            </a:r>
            <a:r>
              <a:rPr lang="en-US" altLang="zh-CN" sz="105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bot</a:t>
            </a:r>
            <a:r>
              <a:rPr lang="zh-CN" altLang="zh-CN" sz="105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出现兼容性问题。</a:t>
            </a:r>
          </a:p>
          <a:p>
            <a:pPr marL="742950" lvl="1" indent="-285750" algn="just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zh-CN" altLang="zh-CN" sz="105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对策</a:t>
            </a:r>
            <a:r>
              <a:rPr lang="zh-CN" altLang="zh-CN" sz="105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：持续关注平台的更新公告，确保及时进行版本适配。</a:t>
            </a: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05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资源与时间限制</a:t>
            </a:r>
            <a:r>
              <a:rPr lang="zh-CN" altLang="zh-CN" sz="105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：项目时间和人力资源可能有限。</a:t>
            </a:r>
          </a:p>
          <a:p>
            <a:pPr marL="742950" lvl="1" indent="-285750" algn="just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zh-CN" altLang="zh-CN" sz="105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对策</a:t>
            </a:r>
            <a:r>
              <a:rPr lang="zh-CN" altLang="zh-CN" sz="105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：明确优先级，合理分配任务，确保关键功能的完成。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5E0B9-02CF-442B-8984-91966416CCE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993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35E0B9-02CF-442B-8984-91966416CCE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35E0B9-02CF-442B-8984-91966416CCE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6700" algn="just"/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亲身体验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723900" algn="l"/>
              </a:tabLs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实际生活参照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作为大三和大四的学生，我们对校园生活有深入的了解和体验。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723900" algn="l"/>
              </a:tabLs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真实情境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能更准确地再现校园中的日常点滴和感受，确保游戏真实性。</a:t>
            </a:r>
          </a:p>
          <a:p>
            <a:pPr marL="266700" algn="just"/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共鸣与情感链接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723900" algn="l"/>
              </a:tabLs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青春情怀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校园是我们现在的生活场景，对其有深厚的情感连接。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723900" algn="l"/>
              </a:tabLs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团队共鸣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选择与大家都熟悉的主题更容易激发团队的创意和热情。</a:t>
            </a:r>
          </a:p>
          <a:p>
            <a:pPr marL="266700" algn="just"/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借鉴与创新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723900" algn="l"/>
              </a:tabLs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借鉴日常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每位团队成员都可以从自己的校园生活中找到灵感，为游戏注入活力。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723900" algn="l"/>
              </a:tabLs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创新元素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结合养成元素，使游戏不仅有趣，还能反映我们对学生时代的思考。</a:t>
            </a:r>
          </a:p>
          <a:p>
            <a:pPr marL="266700" algn="just"/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直接用户调研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723900" algn="l"/>
              </a:tabLs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现场体验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由于我们仍在校园中，可以方便地进行真实场景的调查和用户反馈。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723900" algn="l"/>
              </a:tabLs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同伴反馈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利用同学、朋友的反馈，第一时间获得真实、直接的游戏体验意见。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5E0B9-02CF-442B-8984-91966416CCE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268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6700" algn="just"/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开发高适应性的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MUD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游戏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bot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723900" algn="l"/>
              </a:tabLs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QQ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Discord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等第三方交流平台设计和开发特定的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MUD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游戏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bot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723900" algn="l"/>
              </a:tabLs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确保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bot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在不同平台上都有出色的文字和字符画表现力，提供一致的用户体验。</a:t>
            </a:r>
          </a:p>
          <a:p>
            <a:pPr marL="266700" algn="just"/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丰富的字符画设计与应用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723900" algn="l"/>
              </a:tabLs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创作与开发多种字符画，用于场景描述、角色展示以及特定事件的图形化展示。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723900" algn="l"/>
              </a:tabLs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虽主要使用字符画，但在必要时也加入精选的图片或简短视频，增强游戏的沉浸感。</a:t>
            </a:r>
          </a:p>
          <a:p>
            <a:pPr marL="266700" algn="just"/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模块化与高扩展性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723900" algn="l"/>
              </a:tabLs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采用模块化设计，允许快速地添加新的游戏场景、任务和事件。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723900" algn="l"/>
              </a:tabLs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设计开放式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接口，鼓励第三方创作者对游戏内容进行补充和定制。</a:t>
            </a:r>
          </a:p>
          <a:p>
            <a:pPr marL="266700" algn="just"/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优化文字交互与用户体验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723900" algn="l"/>
              </a:tabLs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利用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MUD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游戏的特点，设计丰富多变的文字描述和交互场景。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723900" algn="l"/>
              </a:tabLs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提供清晰的指令系统和帮助文档，使玩家能够轻松上手并深入游戏。</a:t>
            </a:r>
          </a:p>
          <a:p>
            <a:pPr marL="266700" algn="just"/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5.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利用平台特性进行推广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723900" algn="l"/>
              </a:tabLs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通过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QQ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Discord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等平台的推广功能，如群组、公告等，扩大游戏用户群。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723900" algn="l"/>
              </a:tabLs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收集玩家反馈，定期更新和优化游戏内容，提高玩家的留存率和活跃度。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35E0B9-02CF-442B-8984-91966416CCE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首先，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MUD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作为文字驱动的在线角色扮演游戏，为玩家提供了丰富的想象空间，将他们从图形化的束缚中释放出来，使每位玩家都能根据自己的想象力构建独特的游戏体验。其次，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MUD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的开发相对简洁，可以让我们更加聚焦于游戏的故事、角色与互动性。此外，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MUD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游戏在近年来由于其复古和文本主导的特点，在玩家群体中又重新获得了关注。选择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MUD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不仅反映了我们对游戏史的尊重，也体现了我们对现代玩家需求的理解与创新的追求。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5E0B9-02CF-442B-8984-91966416CCE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30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优势：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庞大的用户群体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QQ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是一个具有数亿用户的社交平台，具有非常高的市场覆盖率。而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KOOK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及类似的聊天平台也有其稳定的用户群。这为我们提供了广泛的潜在玩家基础。</a:t>
            </a: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即时互动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：这些平台的实时聊天功能使得玩家之间的互动更为即时，为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MUD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类型的游戏提供了良好的交流环境。</a:t>
            </a: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跨平台性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：无论是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、移动端还是其他设备，玩家都能方便地接入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QQ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KOOK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，使游戏体验更为流畅。</a:t>
            </a: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成熟的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接口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：这些聊天平台通常提供了开放的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，允许第三方开发者进行功能扩展和整合。</a:t>
            </a: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社交网络扩散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：借助社交功能，玩家可以轻松地邀请好友、分享成就和组建游戏团队，助力游戏的推广。</a:t>
            </a:r>
          </a:p>
          <a:p>
            <a:pPr algn="just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考虑：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用户隐私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：在集成游戏到这些聊天平台时，需要确保不会泄露或不当使用用户的私人信息。</a:t>
            </a: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平台限制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：虽然这些平台提供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，但可能会有某些功能或流量的限制。</a:t>
            </a: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稳定性和兼容性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：需要确保游戏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bot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在各种环境下都能稳定运行，并能够与平台的各种更新保持兼容。</a:t>
            </a: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用户习惯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：聊天平台的用户可能并不都是游戏玩家，因此在设计游戏时，需要考虑到他们的使用习惯和接受度。</a:t>
            </a: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版权与合规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：与平台合作时，需要确保遵循其相关的政策和法规，防止因版权或其他合规问题导致的风险。</a:t>
            </a:r>
          </a:p>
          <a:p>
            <a:pPr marL="342900" lvl="0" indent="-342900" algn="just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平台对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bot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的限制：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许多聊天平台可能对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bot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的行为、消息发送频率、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调用次数等有严格的限制。这可能会对游戏的实时性和交互性造成影响。在开发过程中，必须深入了解并遵循平台的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bot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政策和技术规范，确保游戏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bot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的顺利运行并避免被平台封禁或限制功能。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5E0B9-02CF-442B-8984-91966416CCE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440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实时性：借助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Websocket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QQbot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可以实时接收用户的消息，并迅速做出响应，为用户提供即时的聊天体验。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减少网络开销：与传统的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HTTP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请求相比，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Websocket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在建立连接后可以保持长时间的连接状态，避免了频繁的连接建立与断开所带来的网络开销。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数据推送：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Websocket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不仅仅是应答模式，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QQbot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还可以主动地向用户推送信息，如游戏通知、活动提醒等。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高并发处理：对于大量的在线用户，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Websocket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可以有效处理高并发情况，确保每位用户的消息都能够得到及时处理。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5E0B9-02CF-442B-8984-91966416CCE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400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B4A8F-61A0-48D2-956E-14FBF6EE2463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F22C-2CA1-435A-938A-9D12BB7863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B4A8F-61A0-48D2-956E-14FBF6EE2463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F22C-2CA1-435A-938A-9D12BB7863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B4A8F-61A0-48D2-956E-14FBF6EE2463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F22C-2CA1-435A-938A-9D12BB7863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B4A8F-61A0-48D2-956E-14FBF6EE2463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F22C-2CA1-435A-938A-9D12BB7863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B4A8F-61A0-48D2-956E-14FBF6EE2463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EF22C-2CA1-435A-938A-9D12BB7863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B4A8F-61A0-48D2-956E-14FBF6EE2463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EF22C-2CA1-435A-938A-9D12BB7863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10" Type="http://schemas.openxmlformats.org/officeDocument/2006/relationships/image" Target="../media/image6.png"/><Relationship Id="rId4" Type="http://schemas.openxmlformats.org/officeDocument/2006/relationships/tags" Target="../tags/tag20.xml"/><Relationship Id="rId9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30.xml"/><Relationship Id="rId10" Type="http://schemas.openxmlformats.org/officeDocument/2006/relationships/tags" Target="../tags/tag35.xml"/><Relationship Id="rId4" Type="http://schemas.openxmlformats.org/officeDocument/2006/relationships/tags" Target="../tags/tag29.xml"/><Relationship Id="rId9" Type="http://schemas.openxmlformats.org/officeDocument/2006/relationships/tags" Target="../tags/tag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tags" Target="../tags/tag48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2" Type="http://schemas.openxmlformats.org/officeDocument/2006/relationships/tags" Target="../tags/tag37.xml"/><Relationship Id="rId16" Type="http://schemas.openxmlformats.org/officeDocument/2006/relationships/notesSlide" Target="../notesSlides/notesSlide6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5" Type="http://schemas.openxmlformats.org/officeDocument/2006/relationships/tags" Target="../tags/tag40.xml"/><Relationship Id="rId15" Type="http://schemas.openxmlformats.org/officeDocument/2006/relationships/slideLayout" Target="../slideLayouts/slideLayout3.xml"/><Relationship Id="rId10" Type="http://schemas.openxmlformats.org/officeDocument/2006/relationships/tags" Target="../tags/tag45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tags" Target="../tags/tag4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image" Target="../media/image16.jpeg"/><Relationship Id="rId5" Type="http://schemas.openxmlformats.org/officeDocument/2006/relationships/tags" Target="../tags/tag62.xml"/><Relationship Id="rId10" Type="http://schemas.openxmlformats.org/officeDocument/2006/relationships/image" Target="../media/image15.jpeg"/><Relationship Id="rId4" Type="http://schemas.openxmlformats.org/officeDocument/2006/relationships/tags" Target="../tags/tag61.xml"/><Relationship Id="rId9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9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TextBox 3"/>
          <p:cNvSpPr txBox="1"/>
          <p:nvPr/>
        </p:nvSpPr>
        <p:spPr>
          <a:xfrm>
            <a:off x="1546860" y="1635760"/>
            <a:ext cx="6049645" cy="7067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等线" panose="02010600030101010101" charset="-122"/>
                <a:ea typeface="等线" panose="02010600030101010101" charset="-122"/>
                <a:sym typeface="+mn-ea"/>
              </a:rPr>
              <a:t>基于</a:t>
            </a:r>
            <a:r>
              <a:rPr lang="en-US" altLang="zh-CN" sz="4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等线" panose="02010600030101010101" charset="-122"/>
                <a:ea typeface="等线" panose="02010600030101010101" charset="-122"/>
                <a:sym typeface="+mn-ea"/>
              </a:rPr>
              <a:t>Mud</a:t>
            </a:r>
            <a:r>
              <a:rPr lang="zh-CN" altLang="en-US" sz="4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等线" panose="02010600030101010101" charset="-122"/>
                <a:ea typeface="等线" panose="02010600030101010101" charset="-122"/>
                <a:sym typeface="+mn-ea"/>
              </a:rPr>
              <a:t>的福友养成游戏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420110" y="2471420"/>
            <a:ext cx="2258695" cy="33718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Jason</a:t>
            </a:r>
            <a:r>
              <a:rPr lang="zh-CN" altLang="en-US" sz="1600" dirty="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哥</a:t>
            </a:r>
            <a:r>
              <a:rPr lang="en-US" altLang="zh-CN" sz="1600" dirty="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NO.1</a:t>
            </a:r>
            <a:r>
              <a:rPr lang="zh-CN" altLang="en-US" sz="1600" dirty="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后援会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851920" y="2883230"/>
            <a:ext cx="1581150" cy="338455"/>
            <a:chOff x="5612" y="4724"/>
            <a:chExt cx="2490" cy="533"/>
          </a:xfrm>
        </p:grpSpPr>
        <p:grpSp>
          <p:nvGrpSpPr>
            <p:cNvPr id="7" name="组合 6"/>
            <p:cNvGrpSpPr/>
            <p:nvPr/>
          </p:nvGrpSpPr>
          <p:grpSpPr>
            <a:xfrm>
              <a:off x="5612" y="4822"/>
              <a:ext cx="236" cy="381"/>
              <a:chOff x="5613" y="4796"/>
              <a:chExt cx="152" cy="245"/>
            </a:xfrm>
          </p:grpSpPr>
          <p:sp>
            <p:nvSpPr>
              <p:cNvPr id="14" name="Freeform 17"/>
              <p:cNvSpPr>
                <a:spLocks noEditPoints="1"/>
              </p:cNvSpPr>
              <p:nvPr/>
            </p:nvSpPr>
            <p:spPr bwMode="auto">
              <a:xfrm>
                <a:off x="5636" y="4796"/>
                <a:ext cx="106" cy="181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Freeform 18"/>
              <p:cNvSpPr/>
              <p:nvPr/>
            </p:nvSpPr>
            <p:spPr bwMode="auto">
              <a:xfrm>
                <a:off x="5613" y="4883"/>
                <a:ext cx="153" cy="158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Text Box 20"/>
            <p:cNvSpPr txBox="1">
              <a:spLocks noChangeArrowheads="1"/>
            </p:cNvSpPr>
            <p:nvPr/>
          </p:nvSpPr>
          <p:spPr bwMode="auto">
            <a:xfrm>
              <a:off x="5872" y="4724"/>
              <a:ext cx="2230" cy="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答辩人：天麟</a:t>
              </a:r>
            </a:p>
          </p:txBody>
        </p:sp>
      </p:grpSp>
      <p:cxnSp>
        <p:nvCxnSpPr>
          <p:cNvPr id="19" name="直接连接符 18"/>
          <p:cNvCxnSpPr/>
          <p:nvPr/>
        </p:nvCxnSpPr>
        <p:spPr>
          <a:xfrm>
            <a:off x="1547664" y="2396793"/>
            <a:ext cx="6048672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06115" y="718820"/>
            <a:ext cx="2440305" cy="3876675"/>
            <a:chOff x="5729" y="2301"/>
            <a:chExt cx="2925" cy="4647"/>
          </a:xfrm>
        </p:grpSpPr>
        <p:sp>
          <p:nvSpPr>
            <p:cNvPr id="5" name="Freeform 5"/>
            <p:cNvSpPr/>
            <p:nvPr/>
          </p:nvSpPr>
          <p:spPr bwMode="auto">
            <a:xfrm>
              <a:off x="5729" y="3516"/>
              <a:ext cx="587" cy="1189"/>
            </a:xfrm>
            <a:custGeom>
              <a:avLst/>
              <a:gdLst>
                <a:gd name="T0" fmla="*/ 8 w 112"/>
                <a:gd name="T1" fmla="*/ 0 h 226"/>
                <a:gd name="T2" fmla="*/ 15 w 112"/>
                <a:gd name="T3" fmla="*/ 126 h 226"/>
                <a:gd name="T4" fmla="*/ 61 w 112"/>
                <a:gd name="T5" fmla="*/ 226 h 226"/>
                <a:gd name="T6" fmla="*/ 112 w 112"/>
                <a:gd name="T7" fmla="*/ 226 h 226"/>
                <a:gd name="T8" fmla="*/ 71 w 112"/>
                <a:gd name="T9" fmla="*/ 145 h 226"/>
                <a:gd name="T10" fmla="*/ 56 w 112"/>
                <a:gd name="T11" fmla="*/ 0 h 226"/>
                <a:gd name="T12" fmla="*/ 8 w 112"/>
                <a:gd name="T1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226">
                  <a:moveTo>
                    <a:pt x="8" y="0"/>
                  </a:moveTo>
                  <a:cubicBezTo>
                    <a:pt x="0" y="51"/>
                    <a:pt x="8" y="96"/>
                    <a:pt x="15" y="126"/>
                  </a:cubicBezTo>
                  <a:cubicBezTo>
                    <a:pt x="22" y="153"/>
                    <a:pt x="41" y="191"/>
                    <a:pt x="61" y="226"/>
                  </a:cubicBezTo>
                  <a:cubicBezTo>
                    <a:pt x="112" y="226"/>
                    <a:pt x="112" y="226"/>
                    <a:pt x="112" y="226"/>
                  </a:cubicBezTo>
                  <a:cubicBezTo>
                    <a:pt x="99" y="203"/>
                    <a:pt x="84" y="176"/>
                    <a:pt x="71" y="145"/>
                  </a:cubicBezTo>
                  <a:cubicBezTo>
                    <a:pt x="56" y="107"/>
                    <a:pt x="47" y="54"/>
                    <a:pt x="56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5771" y="2301"/>
              <a:ext cx="1413" cy="1200"/>
            </a:xfrm>
            <a:custGeom>
              <a:avLst/>
              <a:gdLst>
                <a:gd name="T0" fmla="*/ 48 w 269"/>
                <a:gd name="T1" fmla="*/ 228 h 228"/>
                <a:gd name="T2" fmla="*/ 91 w 269"/>
                <a:gd name="T3" fmla="*/ 130 h 228"/>
                <a:gd name="T4" fmla="*/ 269 w 269"/>
                <a:gd name="T5" fmla="*/ 46 h 228"/>
                <a:gd name="T6" fmla="*/ 269 w 269"/>
                <a:gd name="T7" fmla="*/ 0 h 228"/>
                <a:gd name="T8" fmla="*/ 50 w 269"/>
                <a:gd name="T9" fmla="*/ 110 h 228"/>
                <a:gd name="T10" fmla="*/ 0 w 269"/>
                <a:gd name="T11" fmla="*/ 228 h 228"/>
                <a:gd name="T12" fmla="*/ 48 w 269"/>
                <a:gd name="T13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" h="228">
                  <a:moveTo>
                    <a:pt x="48" y="228"/>
                  </a:moveTo>
                  <a:cubicBezTo>
                    <a:pt x="54" y="194"/>
                    <a:pt x="67" y="160"/>
                    <a:pt x="91" y="130"/>
                  </a:cubicBezTo>
                  <a:cubicBezTo>
                    <a:pt x="153" y="50"/>
                    <a:pt x="246" y="46"/>
                    <a:pt x="269" y="46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26" y="0"/>
                    <a:pt x="123" y="10"/>
                    <a:pt x="50" y="110"/>
                  </a:cubicBezTo>
                  <a:cubicBezTo>
                    <a:pt x="21" y="150"/>
                    <a:pt x="6" y="190"/>
                    <a:pt x="0" y="228"/>
                  </a:cubicBezTo>
                  <a:lnTo>
                    <a:pt x="48" y="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6059" y="4720"/>
              <a:ext cx="1126" cy="1193"/>
            </a:xfrm>
            <a:custGeom>
              <a:avLst/>
              <a:gdLst>
                <a:gd name="T0" fmla="*/ 108 w 214"/>
                <a:gd name="T1" fmla="*/ 146 h 227"/>
                <a:gd name="T2" fmla="*/ 82 w 214"/>
                <a:gd name="T3" fmla="*/ 51 h 227"/>
                <a:gd name="T4" fmla="*/ 51 w 214"/>
                <a:gd name="T5" fmla="*/ 0 h 227"/>
                <a:gd name="T6" fmla="*/ 0 w 214"/>
                <a:gd name="T7" fmla="*/ 0 h 227"/>
                <a:gd name="T8" fmla="*/ 47 w 214"/>
                <a:gd name="T9" fmla="*/ 82 h 227"/>
                <a:gd name="T10" fmla="*/ 65 w 214"/>
                <a:gd name="T11" fmla="*/ 158 h 227"/>
                <a:gd name="T12" fmla="*/ 85 w 214"/>
                <a:gd name="T13" fmla="*/ 205 h 227"/>
                <a:gd name="T14" fmla="*/ 109 w 214"/>
                <a:gd name="T15" fmla="*/ 227 h 227"/>
                <a:gd name="T16" fmla="*/ 214 w 214"/>
                <a:gd name="T17" fmla="*/ 227 h 227"/>
                <a:gd name="T18" fmla="*/ 214 w 214"/>
                <a:gd name="T19" fmla="*/ 184 h 227"/>
                <a:gd name="T20" fmla="*/ 126 w 214"/>
                <a:gd name="T21" fmla="*/ 184 h 227"/>
                <a:gd name="T22" fmla="*/ 108 w 214"/>
                <a:gd name="T23" fmla="*/ 14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4" h="227">
                  <a:moveTo>
                    <a:pt x="108" y="146"/>
                  </a:moveTo>
                  <a:cubicBezTo>
                    <a:pt x="108" y="127"/>
                    <a:pt x="98" y="80"/>
                    <a:pt x="82" y="51"/>
                  </a:cubicBezTo>
                  <a:cubicBezTo>
                    <a:pt x="74" y="37"/>
                    <a:pt x="63" y="2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36"/>
                    <a:pt x="40" y="68"/>
                    <a:pt x="47" y="82"/>
                  </a:cubicBezTo>
                  <a:cubicBezTo>
                    <a:pt x="59" y="107"/>
                    <a:pt x="65" y="146"/>
                    <a:pt x="65" y="158"/>
                  </a:cubicBezTo>
                  <a:cubicBezTo>
                    <a:pt x="66" y="171"/>
                    <a:pt x="72" y="190"/>
                    <a:pt x="85" y="205"/>
                  </a:cubicBezTo>
                  <a:cubicBezTo>
                    <a:pt x="99" y="220"/>
                    <a:pt x="109" y="227"/>
                    <a:pt x="109" y="227"/>
                  </a:cubicBezTo>
                  <a:cubicBezTo>
                    <a:pt x="214" y="227"/>
                    <a:pt x="214" y="227"/>
                    <a:pt x="214" y="227"/>
                  </a:cubicBezTo>
                  <a:cubicBezTo>
                    <a:pt x="214" y="184"/>
                    <a:pt x="214" y="184"/>
                    <a:pt x="214" y="184"/>
                  </a:cubicBezTo>
                  <a:cubicBezTo>
                    <a:pt x="126" y="184"/>
                    <a:pt x="126" y="184"/>
                    <a:pt x="126" y="184"/>
                  </a:cubicBezTo>
                  <a:cubicBezTo>
                    <a:pt x="123" y="183"/>
                    <a:pt x="108" y="174"/>
                    <a:pt x="108" y="1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8068" y="3516"/>
              <a:ext cx="587" cy="1189"/>
            </a:xfrm>
            <a:custGeom>
              <a:avLst/>
              <a:gdLst>
                <a:gd name="T0" fmla="*/ 104 w 112"/>
                <a:gd name="T1" fmla="*/ 0 h 226"/>
                <a:gd name="T2" fmla="*/ 97 w 112"/>
                <a:gd name="T3" fmla="*/ 126 h 226"/>
                <a:gd name="T4" fmla="*/ 51 w 112"/>
                <a:gd name="T5" fmla="*/ 226 h 226"/>
                <a:gd name="T6" fmla="*/ 0 w 112"/>
                <a:gd name="T7" fmla="*/ 226 h 226"/>
                <a:gd name="T8" fmla="*/ 41 w 112"/>
                <a:gd name="T9" fmla="*/ 145 h 226"/>
                <a:gd name="T10" fmla="*/ 57 w 112"/>
                <a:gd name="T11" fmla="*/ 0 h 226"/>
                <a:gd name="T12" fmla="*/ 104 w 112"/>
                <a:gd name="T1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226">
                  <a:moveTo>
                    <a:pt x="104" y="0"/>
                  </a:moveTo>
                  <a:cubicBezTo>
                    <a:pt x="112" y="51"/>
                    <a:pt x="104" y="96"/>
                    <a:pt x="97" y="126"/>
                  </a:cubicBezTo>
                  <a:cubicBezTo>
                    <a:pt x="90" y="153"/>
                    <a:pt x="71" y="191"/>
                    <a:pt x="51" y="22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14" y="203"/>
                    <a:pt x="28" y="176"/>
                    <a:pt x="41" y="145"/>
                  </a:cubicBezTo>
                  <a:cubicBezTo>
                    <a:pt x="56" y="107"/>
                    <a:pt x="65" y="54"/>
                    <a:pt x="57" y="0"/>
                  </a:cubicBezTo>
                  <a:lnTo>
                    <a:pt x="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7200" y="2301"/>
              <a:ext cx="1413" cy="1200"/>
            </a:xfrm>
            <a:custGeom>
              <a:avLst/>
              <a:gdLst>
                <a:gd name="T0" fmla="*/ 221 w 269"/>
                <a:gd name="T1" fmla="*/ 228 h 228"/>
                <a:gd name="T2" fmla="*/ 178 w 269"/>
                <a:gd name="T3" fmla="*/ 130 h 228"/>
                <a:gd name="T4" fmla="*/ 0 w 269"/>
                <a:gd name="T5" fmla="*/ 46 h 228"/>
                <a:gd name="T6" fmla="*/ 0 w 269"/>
                <a:gd name="T7" fmla="*/ 0 h 228"/>
                <a:gd name="T8" fmla="*/ 219 w 269"/>
                <a:gd name="T9" fmla="*/ 110 h 228"/>
                <a:gd name="T10" fmla="*/ 269 w 269"/>
                <a:gd name="T11" fmla="*/ 228 h 228"/>
                <a:gd name="T12" fmla="*/ 221 w 269"/>
                <a:gd name="T13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" h="228">
                  <a:moveTo>
                    <a:pt x="221" y="228"/>
                  </a:moveTo>
                  <a:cubicBezTo>
                    <a:pt x="215" y="194"/>
                    <a:pt x="202" y="160"/>
                    <a:pt x="178" y="130"/>
                  </a:cubicBezTo>
                  <a:cubicBezTo>
                    <a:pt x="116" y="50"/>
                    <a:pt x="23" y="46"/>
                    <a:pt x="0" y="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147" y="10"/>
                    <a:pt x="219" y="110"/>
                  </a:cubicBezTo>
                  <a:cubicBezTo>
                    <a:pt x="248" y="150"/>
                    <a:pt x="263" y="190"/>
                    <a:pt x="269" y="228"/>
                  </a:cubicBezTo>
                  <a:lnTo>
                    <a:pt x="221" y="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7200" y="4720"/>
              <a:ext cx="1130" cy="1193"/>
            </a:xfrm>
            <a:custGeom>
              <a:avLst/>
              <a:gdLst>
                <a:gd name="T0" fmla="*/ 106 w 215"/>
                <a:gd name="T1" fmla="*/ 146 h 227"/>
                <a:gd name="T2" fmla="*/ 132 w 215"/>
                <a:gd name="T3" fmla="*/ 51 h 227"/>
                <a:gd name="T4" fmla="*/ 163 w 215"/>
                <a:gd name="T5" fmla="*/ 0 h 227"/>
                <a:gd name="T6" fmla="*/ 215 w 215"/>
                <a:gd name="T7" fmla="*/ 0 h 227"/>
                <a:gd name="T8" fmla="*/ 167 w 215"/>
                <a:gd name="T9" fmla="*/ 82 h 227"/>
                <a:gd name="T10" fmla="*/ 149 w 215"/>
                <a:gd name="T11" fmla="*/ 158 h 227"/>
                <a:gd name="T12" fmla="*/ 129 w 215"/>
                <a:gd name="T13" fmla="*/ 205 h 227"/>
                <a:gd name="T14" fmla="*/ 106 w 215"/>
                <a:gd name="T15" fmla="*/ 227 h 227"/>
                <a:gd name="T16" fmla="*/ 0 w 215"/>
                <a:gd name="T17" fmla="*/ 227 h 227"/>
                <a:gd name="T18" fmla="*/ 0 w 215"/>
                <a:gd name="T19" fmla="*/ 184 h 227"/>
                <a:gd name="T20" fmla="*/ 88 w 215"/>
                <a:gd name="T21" fmla="*/ 184 h 227"/>
                <a:gd name="T22" fmla="*/ 106 w 215"/>
                <a:gd name="T23" fmla="*/ 14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5" h="227">
                  <a:moveTo>
                    <a:pt x="106" y="146"/>
                  </a:moveTo>
                  <a:cubicBezTo>
                    <a:pt x="106" y="127"/>
                    <a:pt x="116" y="80"/>
                    <a:pt x="132" y="51"/>
                  </a:cubicBezTo>
                  <a:cubicBezTo>
                    <a:pt x="140" y="37"/>
                    <a:pt x="151" y="20"/>
                    <a:pt x="163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94" y="36"/>
                    <a:pt x="174" y="68"/>
                    <a:pt x="167" y="82"/>
                  </a:cubicBezTo>
                  <a:cubicBezTo>
                    <a:pt x="155" y="107"/>
                    <a:pt x="149" y="146"/>
                    <a:pt x="149" y="158"/>
                  </a:cubicBezTo>
                  <a:cubicBezTo>
                    <a:pt x="149" y="171"/>
                    <a:pt x="143" y="190"/>
                    <a:pt x="129" y="205"/>
                  </a:cubicBezTo>
                  <a:cubicBezTo>
                    <a:pt x="115" y="220"/>
                    <a:pt x="106" y="227"/>
                    <a:pt x="106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91" y="183"/>
                    <a:pt x="106" y="174"/>
                    <a:pt x="106" y="1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6559" y="6049"/>
              <a:ext cx="1266" cy="105"/>
            </a:xfrm>
            <a:custGeom>
              <a:avLst/>
              <a:gdLst>
                <a:gd name="T0" fmla="*/ 231 w 241"/>
                <a:gd name="T1" fmla="*/ 0 h 20"/>
                <a:gd name="T2" fmla="*/ 10 w 241"/>
                <a:gd name="T3" fmla="*/ 0 h 20"/>
                <a:gd name="T4" fmla="*/ 0 w 241"/>
                <a:gd name="T5" fmla="*/ 10 h 20"/>
                <a:gd name="T6" fmla="*/ 10 w 241"/>
                <a:gd name="T7" fmla="*/ 20 h 20"/>
                <a:gd name="T8" fmla="*/ 231 w 241"/>
                <a:gd name="T9" fmla="*/ 20 h 20"/>
                <a:gd name="T10" fmla="*/ 241 w 241"/>
                <a:gd name="T11" fmla="*/ 10 h 20"/>
                <a:gd name="T12" fmla="*/ 231 w 241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0">
                  <a:moveTo>
                    <a:pt x="23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231" y="20"/>
                    <a:pt x="231" y="20"/>
                    <a:pt x="231" y="20"/>
                  </a:cubicBezTo>
                  <a:cubicBezTo>
                    <a:pt x="237" y="20"/>
                    <a:pt x="241" y="15"/>
                    <a:pt x="241" y="10"/>
                  </a:cubicBezTo>
                  <a:cubicBezTo>
                    <a:pt x="241" y="4"/>
                    <a:pt x="237" y="0"/>
                    <a:pt x="231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6559" y="6223"/>
              <a:ext cx="1266" cy="105"/>
            </a:xfrm>
            <a:custGeom>
              <a:avLst/>
              <a:gdLst>
                <a:gd name="T0" fmla="*/ 231 w 241"/>
                <a:gd name="T1" fmla="*/ 0 h 20"/>
                <a:gd name="T2" fmla="*/ 10 w 241"/>
                <a:gd name="T3" fmla="*/ 0 h 20"/>
                <a:gd name="T4" fmla="*/ 0 w 241"/>
                <a:gd name="T5" fmla="*/ 10 h 20"/>
                <a:gd name="T6" fmla="*/ 10 w 241"/>
                <a:gd name="T7" fmla="*/ 20 h 20"/>
                <a:gd name="T8" fmla="*/ 231 w 241"/>
                <a:gd name="T9" fmla="*/ 20 h 20"/>
                <a:gd name="T10" fmla="*/ 241 w 241"/>
                <a:gd name="T11" fmla="*/ 10 h 20"/>
                <a:gd name="T12" fmla="*/ 231 w 241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0">
                  <a:moveTo>
                    <a:pt x="23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231" y="20"/>
                    <a:pt x="231" y="20"/>
                    <a:pt x="231" y="20"/>
                  </a:cubicBezTo>
                  <a:cubicBezTo>
                    <a:pt x="237" y="20"/>
                    <a:pt x="241" y="16"/>
                    <a:pt x="241" y="10"/>
                  </a:cubicBezTo>
                  <a:cubicBezTo>
                    <a:pt x="241" y="5"/>
                    <a:pt x="237" y="0"/>
                    <a:pt x="231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6559" y="6401"/>
              <a:ext cx="1266" cy="107"/>
            </a:xfrm>
            <a:custGeom>
              <a:avLst/>
              <a:gdLst>
                <a:gd name="T0" fmla="*/ 231 w 241"/>
                <a:gd name="T1" fmla="*/ 0 h 20"/>
                <a:gd name="T2" fmla="*/ 10 w 241"/>
                <a:gd name="T3" fmla="*/ 0 h 20"/>
                <a:gd name="T4" fmla="*/ 0 w 241"/>
                <a:gd name="T5" fmla="*/ 10 h 20"/>
                <a:gd name="T6" fmla="*/ 10 w 241"/>
                <a:gd name="T7" fmla="*/ 20 h 20"/>
                <a:gd name="T8" fmla="*/ 231 w 241"/>
                <a:gd name="T9" fmla="*/ 20 h 20"/>
                <a:gd name="T10" fmla="*/ 241 w 241"/>
                <a:gd name="T11" fmla="*/ 10 h 20"/>
                <a:gd name="T12" fmla="*/ 231 w 241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0">
                  <a:moveTo>
                    <a:pt x="23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231" y="20"/>
                    <a:pt x="231" y="20"/>
                    <a:pt x="231" y="20"/>
                  </a:cubicBezTo>
                  <a:cubicBezTo>
                    <a:pt x="237" y="20"/>
                    <a:pt x="241" y="15"/>
                    <a:pt x="241" y="10"/>
                  </a:cubicBezTo>
                  <a:cubicBezTo>
                    <a:pt x="241" y="4"/>
                    <a:pt x="237" y="0"/>
                    <a:pt x="231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6559" y="6574"/>
              <a:ext cx="1266" cy="374"/>
            </a:xfrm>
            <a:custGeom>
              <a:avLst/>
              <a:gdLst>
                <a:gd name="T0" fmla="*/ 231 w 241"/>
                <a:gd name="T1" fmla="*/ 0 h 71"/>
                <a:gd name="T2" fmla="*/ 10 w 241"/>
                <a:gd name="T3" fmla="*/ 0 h 71"/>
                <a:gd name="T4" fmla="*/ 0 w 241"/>
                <a:gd name="T5" fmla="*/ 10 h 71"/>
                <a:gd name="T6" fmla="*/ 10 w 241"/>
                <a:gd name="T7" fmla="*/ 20 h 71"/>
                <a:gd name="T8" fmla="*/ 53 w 241"/>
                <a:gd name="T9" fmla="*/ 61 h 71"/>
                <a:gd name="T10" fmla="*/ 63 w 241"/>
                <a:gd name="T11" fmla="*/ 71 h 71"/>
                <a:gd name="T12" fmla="*/ 178 w 241"/>
                <a:gd name="T13" fmla="*/ 71 h 71"/>
                <a:gd name="T14" fmla="*/ 189 w 241"/>
                <a:gd name="T15" fmla="*/ 61 h 71"/>
                <a:gd name="T16" fmla="*/ 231 w 241"/>
                <a:gd name="T17" fmla="*/ 20 h 71"/>
                <a:gd name="T18" fmla="*/ 241 w 241"/>
                <a:gd name="T19" fmla="*/ 10 h 71"/>
                <a:gd name="T20" fmla="*/ 231 w 241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1" h="71">
                  <a:moveTo>
                    <a:pt x="23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67"/>
                    <a:pt x="57" y="71"/>
                    <a:pt x="63" y="71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84" y="71"/>
                    <a:pt x="189" y="67"/>
                    <a:pt x="189" y="61"/>
                  </a:cubicBezTo>
                  <a:cubicBezTo>
                    <a:pt x="231" y="20"/>
                    <a:pt x="231" y="20"/>
                    <a:pt x="231" y="20"/>
                  </a:cubicBezTo>
                  <a:cubicBezTo>
                    <a:pt x="237" y="20"/>
                    <a:pt x="241" y="16"/>
                    <a:pt x="241" y="10"/>
                  </a:cubicBezTo>
                  <a:cubicBezTo>
                    <a:pt x="241" y="5"/>
                    <a:pt x="237" y="0"/>
                    <a:pt x="231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1" name="Rectangle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9905" y="453390"/>
            <a:ext cx="2534920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98805" y="1021482"/>
            <a:ext cx="2005965" cy="633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25000"/>
              </a:lnSpc>
              <a:buClrTx/>
              <a:buSzTx/>
              <a:buFontTx/>
            </a:pPr>
            <a:r>
              <a:rPr lang="zh-CN" altLang="en-US" sz="17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" panose="02010600030101010101" charset="-122"/>
              </a:rPr>
              <a:t>张思宜</a:t>
            </a:r>
          </a:p>
          <a:p>
            <a:pPr indent="0" algn="ctr" fontAlgn="auto">
              <a:lnSpc>
                <a:spcPct val="125000"/>
              </a:lnSpc>
              <a:buClrTx/>
              <a:buSzTx/>
              <a:buFontTx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" panose="02010600030101010101" charset="-122"/>
              </a:rPr>
              <a:t>前端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866140" y="2247900"/>
            <a:ext cx="2005965" cy="828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25000"/>
              </a:lnSpc>
              <a:buClrTx/>
              <a:buSzTx/>
              <a:buFontTx/>
            </a:pPr>
            <a:r>
              <a:rPr lang="zh-CN" altLang="en-US" sz="17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" panose="02010600030101010101" charset="-122"/>
              </a:rPr>
              <a:t>李靖雯</a:t>
            </a:r>
          </a:p>
          <a:p>
            <a:pPr indent="0" algn="ctr" fontAlgn="auto">
              <a:lnSpc>
                <a:spcPct val="125000"/>
              </a:lnSpc>
              <a:buClrTx/>
              <a:buSzTx/>
              <a:buFontTx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" panose="02010600030101010101" charset="-122"/>
              </a:rPr>
              <a:t>前端</a:t>
            </a:r>
          </a:p>
          <a:p>
            <a:pPr indent="0" algn="ctr" fontAlgn="auto">
              <a:lnSpc>
                <a:spcPct val="125000"/>
              </a:lnSpc>
              <a:buClrTx/>
              <a:buSzTx/>
              <a:buFontTx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" panose="02010600030101010101" charset="-122"/>
              </a:rPr>
              <a:t>ENFP快乐小狗一枚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" panose="02010600030101010101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4"/>
            </p:custDataLst>
          </p:nvPr>
        </p:nvSpPr>
        <p:spPr>
          <a:xfrm>
            <a:off x="1038860" y="3435985"/>
            <a:ext cx="2005965" cy="864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25000"/>
              </a:lnSpc>
              <a:buClrTx/>
              <a:buSzTx/>
              <a:buFontTx/>
            </a:pPr>
            <a:r>
              <a:rPr lang="zh-CN" altLang="en-US" sz="17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" panose="02010600030101010101" charset="-122"/>
              </a:rPr>
              <a:t>林文莹</a:t>
            </a:r>
            <a:endParaRPr lang="en-US" altLang="zh-CN" sz="1700" dirty="0">
              <a:solidFill>
                <a:schemeClr val="bg1">
                  <a:lumMod val="50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" panose="02010600030101010101" charset="-122"/>
            </a:endParaRPr>
          </a:p>
          <a:p>
            <a:pPr indent="0" algn="ctr" fontAlgn="auto">
              <a:lnSpc>
                <a:spcPct val="125000"/>
              </a:lnSpc>
              <a:buClrTx/>
              <a:buSzTx/>
              <a:buFontTx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" panose="02010600030101010101" charset="-122"/>
              </a:rPr>
              <a:t>后端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" panose="02010600030101010101" charset="-122"/>
            </a:endParaRPr>
          </a:p>
          <a:p>
            <a:pPr indent="0" algn="ctr" fontAlgn="auto">
              <a:lnSpc>
                <a:spcPct val="125000"/>
              </a:lnSpc>
              <a:buClrTx/>
              <a:buSzTx/>
              <a:buFontTx/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" panose="02010600030101010101" charset="-122"/>
              </a:rPr>
              <a:t>人丑心善的技术菜菜</a:t>
            </a:r>
          </a:p>
        </p:txBody>
      </p:sp>
      <p:sp>
        <p:nvSpPr>
          <p:cNvPr id="29" name="文本框 28"/>
          <p:cNvSpPr txBox="1"/>
          <p:nvPr>
            <p:custDataLst>
              <p:tags r:id="rId5"/>
            </p:custDataLst>
          </p:nvPr>
        </p:nvSpPr>
        <p:spPr>
          <a:xfrm>
            <a:off x="6012180" y="1019175"/>
            <a:ext cx="2533015" cy="828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25000"/>
              </a:lnSpc>
              <a:buClrTx/>
              <a:buSzTx/>
              <a:buFontTx/>
            </a:pPr>
            <a:r>
              <a:rPr lang="zh-CN" altLang="en-US" sz="17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" panose="02010600030101010101" charset="-122"/>
              </a:rPr>
              <a:t>翁国樑</a:t>
            </a:r>
          </a:p>
          <a:p>
            <a:pPr indent="0" algn="ctr" fontAlgn="auto">
              <a:lnSpc>
                <a:spcPct val="125000"/>
              </a:lnSpc>
              <a:buClrTx/>
              <a:buSzTx/>
              <a:buFontTx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" panose="02010600030101010101" charset="-122"/>
              </a:rPr>
              <a:t>前端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" panose="02010600030101010101" charset="-122"/>
              </a:rPr>
              <a:t>or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" panose="02010600030101010101" charset="-122"/>
              </a:rPr>
              <a:t>后端</a:t>
            </a:r>
          </a:p>
          <a:p>
            <a:pPr algn="ctr">
              <a:lnSpc>
                <a:spcPct val="125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一个吃饱了就睡的咸鱼</a:t>
            </a:r>
          </a:p>
        </p:txBody>
      </p:sp>
      <p:sp>
        <p:nvSpPr>
          <p:cNvPr id="36" name="文本框 35"/>
          <p:cNvSpPr txBox="1"/>
          <p:nvPr>
            <p:custDataLst>
              <p:tags r:id="rId6"/>
            </p:custDataLst>
          </p:nvPr>
        </p:nvSpPr>
        <p:spPr>
          <a:xfrm>
            <a:off x="6193790" y="2211705"/>
            <a:ext cx="2005965" cy="828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25000"/>
              </a:lnSpc>
              <a:buClrTx/>
              <a:buSzTx/>
              <a:buFontTx/>
            </a:pPr>
            <a:r>
              <a:rPr lang="zh-CN" altLang="en-US" sz="17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" panose="02010600030101010101" charset="-122"/>
              </a:rPr>
              <a:t>商苡恒</a:t>
            </a:r>
          </a:p>
          <a:p>
            <a:pPr indent="0" algn="ctr" fontAlgn="auto">
              <a:lnSpc>
                <a:spcPct val="125000"/>
              </a:lnSpc>
              <a:buClrTx/>
              <a:buSzTx/>
              <a:buFontTx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" panose="02010600030101010101" charset="-122"/>
              </a:rPr>
              <a:t>前端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" panose="02010600030101010101" charset="-122"/>
              </a:rPr>
              <a:t>or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" panose="02010600030101010101" charset="-122"/>
              </a:rPr>
              <a:t>后端</a:t>
            </a:r>
          </a:p>
          <a:p>
            <a:pPr algn="ctr">
              <a:lnSpc>
                <a:spcPct val="125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经验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+3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，告辞</a:t>
            </a:r>
          </a:p>
        </p:txBody>
      </p:sp>
      <p:sp>
        <p:nvSpPr>
          <p:cNvPr id="38" name="文本框 37"/>
          <p:cNvSpPr txBox="1"/>
          <p:nvPr>
            <p:custDataLst>
              <p:tags r:id="rId7"/>
            </p:custDataLst>
          </p:nvPr>
        </p:nvSpPr>
        <p:spPr>
          <a:xfrm>
            <a:off x="5796280" y="3435985"/>
            <a:ext cx="2005965" cy="828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25000"/>
              </a:lnSpc>
              <a:buClrTx/>
              <a:buSzTx/>
              <a:buFontTx/>
            </a:pPr>
            <a:r>
              <a:rPr lang="zh-CN" altLang="en-US" sz="17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" panose="02010600030101010101" charset="-122"/>
              </a:rPr>
              <a:t>张梓辰</a:t>
            </a:r>
          </a:p>
          <a:p>
            <a:pPr indent="0" algn="ctr" fontAlgn="auto">
              <a:lnSpc>
                <a:spcPct val="125000"/>
              </a:lnSpc>
              <a:buClrTx/>
              <a:buSzTx/>
              <a:buFontTx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" panose="02010600030101010101" charset="-122"/>
              </a:rPr>
              <a:t>测试</a:t>
            </a:r>
          </a:p>
          <a:p>
            <a:pPr algn="ctr">
              <a:lnSpc>
                <a:spcPct val="125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Emmmm...</a:t>
            </a:r>
          </a:p>
        </p:txBody>
      </p:sp>
      <p:sp>
        <p:nvSpPr>
          <p:cNvPr id="40" name="文本框 39"/>
          <p:cNvSpPr txBox="1"/>
          <p:nvPr>
            <p:custDataLst>
              <p:tags r:id="rId8"/>
            </p:custDataLst>
          </p:nvPr>
        </p:nvSpPr>
        <p:spPr>
          <a:xfrm>
            <a:off x="3382737" y="1653402"/>
            <a:ext cx="2074545" cy="828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25000"/>
              </a:lnSpc>
              <a:buClrTx/>
              <a:buSzTx/>
              <a:buFontTx/>
            </a:pPr>
            <a:r>
              <a:rPr lang="zh-CN" altLang="en-US" sz="17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" panose="02010600030101010101" charset="-122"/>
              </a:rPr>
              <a:t>张一辰</a:t>
            </a:r>
          </a:p>
          <a:p>
            <a:pPr indent="0" algn="ctr" fontAlgn="auto">
              <a:lnSpc>
                <a:spcPct val="125000"/>
              </a:lnSpc>
              <a:buClrTx/>
              <a:buSzTx/>
              <a:buFontTx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" panose="02010600030101010101" charset="-122"/>
              </a:rPr>
              <a:t>PM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" panose="02010600030101010101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一只想当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TA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的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PM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龙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pic>
        <p:nvPicPr>
          <p:cNvPr id="12" name="图片 11" descr="卡通人物&#10;&#10;描述已自动生成">
            <a:extLst>
              <a:ext uri="{FF2B5EF4-FFF2-40B4-BE49-F238E27FC236}">
                <a16:creationId xmlns:a16="http://schemas.microsoft.com/office/drawing/2014/main" id="{60EBEDF2-BC72-5A67-0B1E-C4B6C7D02DC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602" y="3488102"/>
            <a:ext cx="1655398" cy="1655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57BEE27-ACA3-EB54-3D69-812C248728C0}"/>
              </a:ext>
            </a:extLst>
          </p:cNvPr>
          <p:cNvSpPr txBox="1"/>
          <p:nvPr/>
        </p:nvSpPr>
        <p:spPr>
          <a:xfrm>
            <a:off x="467544" y="411510"/>
            <a:ext cx="842493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effectLst/>
              </a:rPr>
              <a:t>学号：</a:t>
            </a:r>
            <a:r>
              <a:rPr lang="en-US" altLang="zh-CN" sz="1400" dirty="0">
                <a:effectLst/>
              </a:rPr>
              <a:t>102299120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effectLst/>
              </a:rPr>
              <a:t>昵称：天麟</a:t>
            </a:r>
            <a:endParaRPr lang="en-US" altLang="zh-CN" sz="14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effectLst/>
              </a:rPr>
              <a:t>性格：是</a:t>
            </a:r>
            <a:r>
              <a:rPr lang="en-US" altLang="zh-CN" sz="1400" dirty="0" err="1">
                <a:effectLst/>
              </a:rPr>
              <a:t>i</a:t>
            </a:r>
            <a:r>
              <a:rPr lang="zh-CN" altLang="en-US" sz="1400" dirty="0">
                <a:effectLst/>
              </a:rPr>
              <a:t>人</a:t>
            </a:r>
            <a:r>
              <a:rPr lang="en-US" altLang="zh-CN" sz="1400" dirty="0">
                <a:effectLst/>
              </a:rPr>
              <a:t>【</a:t>
            </a:r>
            <a:r>
              <a:rPr lang="zh-CN" altLang="en-US" sz="1400" dirty="0">
                <a:effectLst/>
              </a:rPr>
              <a:t>确信</a:t>
            </a:r>
            <a:r>
              <a:rPr lang="en-US" altLang="zh-CN" sz="1400" dirty="0">
                <a:effectLst/>
              </a:rPr>
              <a:t>】</a:t>
            </a:r>
            <a:r>
              <a:rPr lang="zh-CN" altLang="en-US" sz="1400" dirty="0">
                <a:effectLst/>
              </a:rPr>
              <a:t>，真的很</a:t>
            </a:r>
            <a:r>
              <a:rPr lang="en-US" altLang="zh-CN" sz="1400" dirty="0" err="1">
                <a:effectLst/>
              </a:rPr>
              <a:t>i</a:t>
            </a:r>
            <a:r>
              <a:rPr lang="zh-CN" altLang="en-US" sz="1400" dirty="0">
                <a:effectLst/>
              </a:rPr>
              <a:t>，但是会在需要的时候变得很</a:t>
            </a:r>
            <a:r>
              <a:rPr lang="en-US" altLang="zh-CN" sz="1400" dirty="0">
                <a:effectLst/>
              </a:rPr>
              <a:t>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effectLst/>
              </a:rPr>
              <a:t>擅长的技术：目前的话，</a:t>
            </a:r>
            <a:r>
              <a:rPr lang="en-US" altLang="zh-CN" sz="1400" dirty="0">
                <a:effectLst/>
              </a:rPr>
              <a:t>UE5</a:t>
            </a:r>
            <a:r>
              <a:rPr lang="zh-CN" altLang="en-US" sz="1400" dirty="0">
                <a:effectLst/>
              </a:rPr>
              <a:t>（但其实主要是</a:t>
            </a:r>
            <a:r>
              <a:rPr lang="en-US" altLang="zh-CN" sz="1400" dirty="0">
                <a:effectLst/>
              </a:rPr>
              <a:t>Niagara</a:t>
            </a:r>
            <a:r>
              <a:rPr lang="zh-CN" altLang="en-US" sz="1400" dirty="0">
                <a:effectLst/>
              </a:rPr>
              <a:t>系统）、</a:t>
            </a:r>
            <a:r>
              <a:rPr lang="en-US" altLang="zh-CN" sz="1400" dirty="0">
                <a:effectLst/>
              </a:rPr>
              <a:t>python</a:t>
            </a:r>
            <a:r>
              <a:rPr lang="zh-CN" altLang="en-US" sz="1400" dirty="0">
                <a:effectLst/>
              </a:rPr>
              <a:t>、</a:t>
            </a:r>
            <a:r>
              <a:rPr lang="en-US" altLang="zh-CN" sz="1400" dirty="0" err="1">
                <a:effectLst/>
              </a:rPr>
              <a:t>lua</a:t>
            </a:r>
            <a:r>
              <a:rPr lang="zh-CN" altLang="en-US" sz="1400" dirty="0">
                <a:effectLst/>
              </a:rPr>
              <a:t>、</a:t>
            </a:r>
            <a:endParaRPr lang="en-US" altLang="zh-CN" sz="14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effectLst/>
              </a:rPr>
              <a:t>C++</a:t>
            </a:r>
            <a:r>
              <a:rPr lang="zh-CN" altLang="en-US" sz="1400" dirty="0">
                <a:effectLst/>
              </a:rPr>
              <a:t>、一点点</a:t>
            </a:r>
            <a:r>
              <a:rPr lang="en-US" altLang="zh-CN" sz="1400" dirty="0">
                <a:effectLst/>
              </a:rPr>
              <a:t>unity</a:t>
            </a:r>
            <a:r>
              <a:rPr lang="zh-CN" altLang="en-US" sz="1400" dirty="0">
                <a:effectLst/>
              </a:rPr>
              <a:t>、一点点</a:t>
            </a:r>
            <a:r>
              <a:rPr lang="en-US" altLang="zh-CN" sz="1400" dirty="0">
                <a:effectLst/>
              </a:rPr>
              <a:t>OpenGL</a:t>
            </a:r>
            <a:r>
              <a:rPr lang="zh-CN" altLang="en-US" sz="1400" dirty="0">
                <a:effectLst/>
              </a:rPr>
              <a:t>、一点点</a:t>
            </a:r>
            <a:r>
              <a:rPr lang="en-US" altLang="zh-CN" sz="1400" dirty="0">
                <a:effectLst/>
              </a:rPr>
              <a:t>Blender</a:t>
            </a:r>
            <a:r>
              <a:rPr lang="zh-CN" altLang="en-US" sz="1400" dirty="0">
                <a:effectLst/>
              </a:rPr>
              <a:t>、一点点数据库</a:t>
            </a:r>
            <a:endParaRPr lang="en-US" altLang="zh-CN" sz="1400" dirty="0">
              <a:effectLst/>
            </a:endParaRPr>
          </a:p>
        </p:txBody>
      </p:sp>
      <p:pic>
        <p:nvPicPr>
          <p:cNvPr id="5" name="图片 4" descr="穿着西装笔挺的男子卡通人物&#10;&#10;中度可信度描述已自动生成">
            <a:extLst>
              <a:ext uri="{FF2B5EF4-FFF2-40B4-BE49-F238E27FC236}">
                <a16:creationId xmlns:a16="http://schemas.microsoft.com/office/drawing/2014/main" id="{4907E7BC-E575-00EE-574D-C60CB5A34B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27" y="1986956"/>
            <a:ext cx="3960440" cy="31555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738E16-ECDC-3F29-BD6F-B0A5308AA05A}"/>
              </a:ext>
            </a:extLst>
          </p:cNvPr>
          <p:cNvSpPr txBox="1"/>
          <p:nvPr/>
        </p:nvSpPr>
        <p:spPr>
          <a:xfrm>
            <a:off x="467544" y="2436464"/>
            <a:ext cx="590465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effectLst/>
              </a:rPr>
              <a:t>兴趣爱好：包括但不限于</a:t>
            </a:r>
            <a:r>
              <a:rPr lang="en-US" altLang="zh-CN" sz="1400" dirty="0">
                <a:effectLst/>
              </a:rPr>
              <a:t>TRPG</a:t>
            </a:r>
            <a:r>
              <a:rPr lang="zh-CN" altLang="en-US" sz="1400" dirty="0">
                <a:effectLst/>
              </a:rPr>
              <a:t>（以</a:t>
            </a:r>
            <a:r>
              <a:rPr lang="en-US" altLang="zh-CN" sz="1400" dirty="0">
                <a:effectLst/>
              </a:rPr>
              <a:t>DND</a:t>
            </a:r>
            <a:r>
              <a:rPr lang="zh-CN" altLang="en-US" sz="1400" dirty="0">
                <a:effectLst/>
              </a:rPr>
              <a:t>为代表，目前在做国内的</a:t>
            </a:r>
            <a:r>
              <a:rPr lang="en-US" altLang="zh-CN" sz="1400" dirty="0">
                <a:effectLst/>
              </a:rPr>
              <a:t>DND</a:t>
            </a:r>
            <a:r>
              <a:rPr lang="zh-CN" altLang="en-US" sz="1400" dirty="0">
                <a:effectLst/>
              </a:rPr>
              <a:t>中文翻译统合，自己运营有一个云盘网站），特效制作（主要是粒子特效），模型制作（但很菜），配音（曾经是广播台的播音，参与并录制了很多节目），偶尔会跳跳舞，唱唱歌，打打牌（指</a:t>
            </a:r>
            <a:r>
              <a:rPr lang="en-US" altLang="zh-CN" sz="1400" dirty="0">
                <a:effectLst/>
              </a:rPr>
              <a:t>Yu-Gi-Oh</a:t>
            </a:r>
            <a:r>
              <a:rPr lang="zh-CN" altLang="en-US" sz="1400" dirty="0">
                <a:effectLst/>
              </a:rPr>
              <a:t>，俺</a:t>
            </a:r>
            <a:r>
              <a:rPr lang="ja-JP" altLang="en-US" sz="1400" dirty="0">
                <a:effectLst/>
              </a:rPr>
              <a:t>のターン，ドロー），</a:t>
            </a:r>
            <a:r>
              <a:rPr lang="zh-CN" altLang="en-US" sz="1400" dirty="0">
                <a:effectLst/>
              </a:rPr>
              <a:t>搞搞翻译（对</a:t>
            </a:r>
            <a:r>
              <a:rPr lang="en-US" altLang="zh-CN" sz="1400" dirty="0">
                <a:effectLst/>
              </a:rPr>
              <a:t>DND</a:t>
            </a:r>
            <a:r>
              <a:rPr lang="zh-CN" altLang="en-US" sz="1400" dirty="0">
                <a:effectLst/>
              </a:rPr>
              <a:t>资源的一些翻译</a:t>
            </a:r>
            <a:r>
              <a:rPr lang="en-US" altLang="zh-CN" sz="1400" dirty="0">
                <a:effectLst/>
              </a:rPr>
              <a:t>.jpg</a:t>
            </a:r>
            <a:r>
              <a:rPr lang="zh-CN" altLang="en-US" sz="1400" dirty="0">
                <a:effectLst/>
              </a:rPr>
              <a:t>），摸摸鱼（划掉）</a:t>
            </a:r>
            <a:endParaRPr lang="en-US" altLang="zh-CN" sz="14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effectLst/>
              </a:rPr>
              <a:t>希望的软工角色：（由于是游戏制作，按照</a:t>
            </a:r>
            <a:r>
              <a:rPr lang="en-US" altLang="zh-CN" sz="1400" dirty="0">
                <a:effectLst/>
              </a:rPr>
              <a:t>pipeline</a:t>
            </a:r>
            <a:r>
              <a:rPr lang="zh-CN" altLang="en-US" sz="1400" dirty="0">
                <a:effectLst/>
              </a:rPr>
              <a:t>来说最想做的其实是</a:t>
            </a:r>
            <a:r>
              <a:rPr lang="en-US" altLang="zh-CN" sz="1400" dirty="0">
                <a:effectLst/>
              </a:rPr>
              <a:t>TA</a:t>
            </a:r>
            <a:r>
              <a:rPr lang="zh-CN" altLang="en-US" sz="1400" dirty="0">
                <a:effectLst/>
              </a:rPr>
              <a:t>或者</a:t>
            </a:r>
            <a:r>
              <a:rPr lang="en-US" altLang="zh-CN" sz="1400" dirty="0">
                <a:effectLst/>
              </a:rPr>
              <a:t>R&amp;D</a:t>
            </a:r>
            <a:r>
              <a:rPr lang="zh-CN" altLang="en-US" sz="1400" dirty="0">
                <a:effectLst/>
              </a:rPr>
              <a:t>，但目前这个项目不怎么需要他们的样子，所以是）</a:t>
            </a:r>
            <a:r>
              <a:rPr lang="en-US" altLang="zh-CN" sz="1400" dirty="0">
                <a:effectLst/>
              </a:rPr>
              <a:t>PM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CN" sz="1400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effectLst/>
              </a:rPr>
              <a:t>顺带一提，是</a:t>
            </a:r>
            <a:r>
              <a:rPr lang="en-US" altLang="zh-CN" dirty="0">
                <a:effectLst/>
              </a:rPr>
              <a:t>FURRY【</a:t>
            </a:r>
            <a:r>
              <a:rPr lang="zh-CN" altLang="en-US" dirty="0">
                <a:effectLst/>
              </a:rPr>
              <a:t>点头</a:t>
            </a:r>
            <a:r>
              <a:rPr lang="en-US" altLang="zh-CN" dirty="0">
                <a:effectLst/>
              </a:rPr>
              <a:t>】</a:t>
            </a:r>
          </a:p>
          <a:p>
            <a:endParaRPr lang="zh-CN" altLang="en-US" sz="1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33DC2E-AF12-8485-E943-E630486334CF}"/>
              </a:ext>
            </a:extLst>
          </p:cNvPr>
          <p:cNvSpPr txBox="1"/>
          <p:nvPr/>
        </p:nvSpPr>
        <p:spPr>
          <a:xfrm>
            <a:off x="6516216" y="1319451"/>
            <a:ext cx="2304256" cy="740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锐字潮牌可变真言2.0简 Regualr" panose="02020300000000000000" pitchFamily="18" charset="-122"/>
                <a:ea typeface="锐字潮牌可变真言2.0简 Regualr" panose="02020300000000000000" pitchFamily="18" charset="-122"/>
              </a:rPr>
              <a:t>一只想当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锐字潮牌可变真言2.0简 Regualr" panose="02020300000000000000" pitchFamily="18" charset="-122"/>
                <a:ea typeface="锐字潮牌可变真言2.0简 Regualr" panose="02020300000000000000" pitchFamily="18" charset="-122"/>
              </a:rPr>
              <a:t>TA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锐字潮牌可变真言2.0简 Regualr" panose="02020300000000000000" pitchFamily="18" charset="-122"/>
                <a:ea typeface="锐字潮牌可变真言2.0简 Regualr" panose="02020300000000000000" pitchFamily="18" charset="-122"/>
              </a:rPr>
              <a:t>的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锐字潮牌可变真言2.0简 Regualr" panose="02020300000000000000" pitchFamily="18" charset="-122"/>
                <a:ea typeface="锐字潮牌可变真言2.0简 Regualr" panose="02020300000000000000" pitchFamily="18" charset="-122"/>
              </a:rPr>
              <a:t>PM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锐字潮牌可变真言2.0简 Regualr" panose="02020300000000000000" pitchFamily="18" charset="-122"/>
                <a:ea typeface="锐字潮牌可变真言2.0简 Regualr" panose="02020300000000000000" pitchFamily="18" charset="-122"/>
              </a:rPr>
              <a:t>龙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锐字潮牌可变真言2.0简 Regualr" panose="02020300000000000000" pitchFamily="18" charset="-122"/>
              <a:ea typeface="锐字潮牌可变真言2.0简 Regualr" panose="02020300000000000000" pitchFamily="18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锐字潮牌可变真言2.0简 Regualr" panose="02020300000000000000" pitchFamily="18" charset="-122"/>
                <a:ea typeface="锐字潮牌可变真言2.0简 Regualr" panose="02020300000000000000" pitchFamily="18" charset="-122"/>
              </a:rPr>
              <a:t>    ↓ ↓ ↓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锐字潮牌可变真言2.0简 Regualr" panose="02020300000000000000" pitchFamily="18" charset="-122"/>
              <a:ea typeface="锐字潮牌可变真言2.0简 Regualr" panose="020203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7981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9089018-5B29-CC5E-FB54-174EC477A52A}"/>
              </a:ext>
            </a:extLst>
          </p:cNvPr>
          <p:cNvSpPr txBox="1"/>
          <p:nvPr/>
        </p:nvSpPr>
        <p:spPr>
          <a:xfrm>
            <a:off x="467544" y="339502"/>
            <a:ext cx="619268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学号：</a:t>
            </a:r>
            <a:r>
              <a:rPr lang="en-US" altLang="zh-CN" sz="1400" dirty="0"/>
              <a:t>102101539</a:t>
            </a:r>
          </a:p>
          <a:p>
            <a:br>
              <a:rPr lang="en-US" altLang="zh-CN" sz="1400" dirty="0"/>
            </a:br>
            <a:r>
              <a:rPr lang="zh-CN" altLang="en-US" sz="1400" dirty="0"/>
              <a:t>昵称：经验</a:t>
            </a:r>
            <a:r>
              <a:rPr lang="en-US" altLang="zh-CN" sz="1400" dirty="0"/>
              <a:t>+3</a:t>
            </a:r>
          </a:p>
          <a:p>
            <a:br>
              <a:rPr lang="en-US" altLang="zh-CN" sz="1400" dirty="0"/>
            </a:br>
            <a:r>
              <a:rPr lang="zh-CN" altLang="en-US" sz="1400" dirty="0"/>
              <a:t>性格：内外二向性</a:t>
            </a:r>
            <a:endParaRPr lang="en-US" altLang="zh-CN" sz="1400" dirty="0"/>
          </a:p>
          <a:p>
            <a:br>
              <a:rPr lang="zh-CN" altLang="en-US" sz="1400" dirty="0"/>
            </a:br>
            <a:r>
              <a:rPr lang="zh-CN" altLang="en-US" sz="1400" dirty="0"/>
              <a:t>擅长的技术：</a:t>
            </a:r>
            <a:r>
              <a:rPr lang="en-US" altLang="zh-CN" sz="1400" dirty="0"/>
              <a:t>PPT</a:t>
            </a:r>
            <a:r>
              <a:rPr lang="zh-CN" altLang="en-US" sz="1400" dirty="0"/>
              <a:t>、</a:t>
            </a:r>
            <a:r>
              <a:rPr lang="en-US" altLang="zh-CN" sz="1400" dirty="0"/>
              <a:t>Python</a:t>
            </a:r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br>
              <a:rPr lang="en-US" altLang="zh-CN" sz="1400" dirty="0"/>
            </a:br>
            <a:r>
              <a:rPr lang="zh-CN" altLang="en-US" sz="1400" dirty="0"/>
              <a:t>兴趣爱好：逛贴吧</a:t>
            </a:r>
            <a:r>
              <a:rPr lang="zh-CN" altLang="en-US" sz="1100" strike="sngStrike" dirty="0">
                <a:solidFill>
                  <a:schemeClr val="bg1">
                    <a:lumMod val="50000"/>
                  </a:schemeClr>
                </a:solidFill>
              </a:rPr>
              <a:t>孙吧有三宝，评价小丑和打胶</a:t>
            </a:r>
            <a:r>
              <a:rPr lang="zh-CN" altLang="en-US" sz="1400" dirty="0"/>
              <a:t>、看宝可梦对战</a:t>
            </a:r>
            <a:endParaRPr lang="en-US" altLang="zh-CN" sz="1400" dirty="0"/>
          </a:p>
          <a:p>
            <a:endParaRPr lang="en-US" altLang="zh-CN" sz="1400" dirty="0"/>
          </a:p>
          <a:p>
            <a:br>
              <a:rPr lang="zh-CN" altLang="en-US" sz="1400" dirty="0"/>
            </a:br>
            <a:r>
              <a:rPr lang="zh-CN" altLang="en-US" sz="1400" dirty="0"/>
              <a:t>希望的软工角色：</a:t>
            </a:r>
            <a:r>
              <a:rPr lang="en-US" altLang="zh-CN" sz="1400" dirty="0"/>
              <a:t>if exp_3 == '</a:t>
            </a:r>
            <a:r>
              <a:rPr lang="zh-CN" altLang="en-US" sz="1400" dirty="0"/>
              <a:t>前端</a:t>
            </a:r>
            <a:r>
              <a:rPr lang="en-US" altLang="zh-CN" sz="1400" dirty="0"/>
              <a:t>' or '</a:t>
            </a:r>
            <a:r>
              <a:rPr lang="zh-CN" altLang="en-US" sz="1400" dirty="0"/>
              <a:t>后端</a:t>
            </a:r>
            <a:r>
              <a:rPr lang="en-US" altLang="zh-CN" sz="1400" dirty="0"/>
              <a:t>': return 1 </a:t>
            </a:r>
          </a:p>
          <a:p>
            <a:endParaRPr lang="en-US" altLang="zh-CN" sz="1400" dirty="0"/>
          </a:p>
          <a:p>
            <a:endParaRPr lang="en-US" altLang="zh-CN" sz="1400" dirty="0"/>
          </a:p>
        </p:txBody>
      </p:sp>
      <p:pic>
        <p:nvPicPr>
          <p:cNvPr id="5" name="图片 4" descr="图形用户界面&#10;&#10;低可信度描述已自动生成">
            <a:extLst>
              <a:ext uri="{FF2B5EF4-FFF2-40B4-BE49-F238E27FC236}">
                <a16:creationId xmlns:a16="http://schemas.microsoft.com/office/drawing/2014/main" id="{5FE6E2E6-30E5-C92D-9C07-CE68725B6D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56" y="503849"/>
            <a:ext cx="4572000" cy="20679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E4C1368-18ED-EC04-19FA-6EF19B71533D}"/>
              </a:ext>
            </a:extLst>
          </p:cNvPr>
          <p:cNvSpPr txBox="1"/>
          <p:nvPr/>
        </p:nvSpPr>
        <p:spPr>
          <a:xfrm>
            <a:off x="6516216" y="2736097"/>
            <a:ext cx="1951886" cy="394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锐字潮牌可变真言2.0简 Regualr" panose="02020300000000000000" pitchFamily="18" charset="-122"/>
                <a:ea typeface="锐字潮牌可变真言2.0简 Regualr" panose="02020300000000000000" pitchFamily="18" charset="-122"/>
              </a:rPr>
              <a:t>↑经验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锐字潮牌可变真言2.0简 Regualr" panose="02020300000000000000" pitchFamily="18" charset="-122"/>
                <a:ea typeface="锐字潮牌可变真言2.0简 Regualr" panose="02020300000000000000" pitchFamily="18" charset="-122"/>
              </a:rPr>
              <a:t>+3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锐字潮牌可变真言2.0简 Regualr" panose="02020300000000000000" pitchFamily="18" charset="-122"/>
                <a:ea typeface="锐字潮牌可变真言2.0简 Regualr" panose="02020300000000000000" pitchFamily="18" charset="-122"/>
              </a:rPr>
              <a:t>，告辞</a:t>
            </a:r>
          </a:p>
        </p:txBody>
      </p:sp>
    </p:spTree>
    <p:extLst>
      <p:ext uri="{BB962C8B-B14F-4D97-AF65-F5344CB8AC3E}">
        <p14:creationId xmlns:p14="http://schemas.microsoft.com/office/powerpoint/2010/main" val="2098802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94C437D-D05F-7002-02D6-4EBC1C2DDA04}"/>
              </a:ext>
            </a:extLst>
          </p:cNvPr>
          <p:cNvSpPr txBox="1"/>
          <p:nvPr/>
        </p:nvSpPr>
        <p:spPr>
          <a:xfrm>
            <a:off x="467544" y="447477"/>
            <a:ext cx="777686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effectLst/>
              </a:rPr>
              <a:t>学号：</a:t>
            </a:r>
            <a:r>
              <a:rPr lang="en-US" altLang="zh-CN" sz="1400" dirty="0">
                <a:effectLst/>
              </a:rPr>
              <a:t>102299210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4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effectLst/>
              </a:rPr>
              <a:t>成员姓名：李婧雯</a:t>
            </a:r>
            <a:endParaRPr lang="en-US" altLang="zh-CN" sz="14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4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effectLst/>
              </a:rPr>
              <a:t>成员性格：是一只</a:t>
            </a:r>
            <a:r>
              <a:rPr lang="en-US" altLang="zh-CN" sz="1400" dirty="0">
                <a:effectLst/>
              </a:rPr>
              <a:t>ENFP</a:t>
            </a:r>
            <a:r>
              <a:rPr lang="zh-CN" altLang="en-US" sz="1400" dirty="0">
                <a:effectLst/>
              </a:rPr>
              <a:t>快乐小狗（但实际上内耗起来会非常严重</a:t>
            </a:r>
            <a:r>
              <a:rPr lang="en-US" altLang="zh-CN" sz="1400" dirty="0">
                <a:effectLst/>
              </a:rPr>
              <a:t>T^T</a:t>
            </a:r>
            <a:r>
              <a:rPr lang="zh-CN" altLang="en-US" sz="1400" dirty="0">
                <a:effectLst/>
              </a:rPr>
              <a:t>），爱吹彩虹屁🌈，喜欢活跃轻松的团队气氛，做一件事有亿点点完美主义（尽管很多时候没必要）的同时又有亿点点拖延症</a:t>
            </a:r>
            <a:endParaRPr lang="en-US" altLang="zh-CN" sz="14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4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effectLst/>
              </a:rPr>
              <a:t>擅长的技术：前端</a:t>
            </a:r>
            <a:endParaRPr lang="en-US" altLang="zh-CN" sz="14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4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effectLst/>
              </a:rPr>
              <a:t>兴趣爱好：兴趣爱好极其广泛，唱歌，钢琴，舞蹈，瑜伽，日语，烘培，手账</a:t>
            </a:r>
            <a:r>
              <a:rPr lang="en-US" altLang="zh-CN" sz="1400" dirty="0">
                <a:effectLst/>
              </a:rPr>
              <a:t>……</a:t>
            </a:r>
            <a:r>
              <a:rPr lang="zh-CN" altLang="en-US" sz="1400" dirty="0">
                <a:effectLst/>
              </a:rPr>
              <a:t>，</a:t>
            </a:r>
            <a:r>
              <a:rPr lang="en-US" altLang="zh-CN" sz="1400" dirty="0">
                <a:effectLst/>
              </a:rPr>
              <a:t>anyway</a:t>
            </a:r>
            <a:r>
              <a:rPr lang="zh-CN" altLang="en-US" sz="1400" dirty="0">
                <a:effectLst/>
              </a:rPr>
              <a:t>反正都没有一个很精通，然后！最近又开始捣鼓新玩意儿了，在学习如何制作热缩片整点小手工，甚至有了去烟台山摆摊的美好愿景！</a:t>
            </a:r>
            <a:endParaRPr lang="en-US" altLang="zh-CN" sz="14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4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effectLst/>
              </a:rPr>
              <a:t>希望的软工角色：前端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A9773E-E5DF-DC96-4A12-90BC11893A87}"/>
              </a:ext>
            </a:extLst>
          </p:cNvPr>
          <p:cNvSpPr txBox="1"/>
          <p:nvPr/>
        </p:nvSpPr>
        <p:spPr>
          <a:xfrm>
            <a:off x="5796136" y="3867894"/>
            <a:ext cx="2520280" cy="394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锐字潮牌可变真言2.0简 Regualr" panose="02020300000000000000" pitchFamily="18" charset="-122"/>
                <a:ea typeface="锐字潮牌可变真言2.0简 Regualr" panose="02020300000000000000" pitchFamily="18" charset="-122"/>
              </a:rPr>
              <a:t>ENFP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锐字潮牌可变真言2.0简 Regualr" panose="02020300000000000000" pitchFamily="18" charset="-122"/>
                <a:ea typeface="锐字潮牌可变真言2.0简 Regualr" panose="02020300000000000000" pitchFamily="18" charset="-122"/>
              </a:rPr>
              <a:t>快乐小狗一枚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锐字潮牌可变真言2.0简 Regualr" panose="02020300000000000000" pitchFamily="18" charset="-122"/>
                <a:ea typeface="锐字潮牌可变真言2.0简 Regualr" panose="02020300000000000000" pitchFamily="18" charset="-122"/>
              </a:rPr>
              <a:t>~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锐字潮牌可变真言2.0简 Regualr" panose="02020300000000000000" pitchFamily="18" charset="-122"/>
              <a:ea typeface="锐字潮牌可变真言2.0简 Regualr" panose="02020300000000000000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207970-1224-FA16-182E-36E228433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179" b="57156" l="30706" r="71613">
                        <a14:foregroundMark x1="47778" y1="46445" x2="47009" y2="51540"/>
                        <a14:foregroundMark x1="47009" y1="51540" x2="50769" y2="47235"/>
                        <a14:foregroundMark x1="50769" y1="47235" x2="50598" y2="47077"/>
                        <a14:foregroundMark x1="44530" y1="45142" x2="54188" y2="46011"/>
                        <a14:foregroundMark x1="54188" y1="46011" x2="57521" y2="49961"/>
                        <a14:foregroundMark x1="57521" y1="49961" x2="52137" y2="55411"/>
                        <a14:foregroundMark x1="52137" y1="55411" x2="46325" y2="52765"/>
                        <a14:foregroundMark x1="46325" y1="52765" x2="45128" y2="47591"/>
                        <a14:foregroundMark x1="45128" y1="47591" x2="46838" y2="45577"/>
                        <a14:foregroundMark x1="50256" y1="47946" x2="53077" y2="52330"/>
                        <a14:foregroundMark x1="47094" y1="49763" x2="51966" y2="52923"/>
                        <a14:foregroundMark x1="50085" y1="47077" x2="57009" y2="54937"/>
                        <a14:foregroundMark x1="49316" y1="46603" x2="60000" y2="50316"/>
                        <a14:foregroundMark x1="66838" y1="54581" x2="64701" y2="55371"/>
                        <a14:foregroundMark x1="59250" y1="53536" x2="60171" y2="53278"/>
                        <a14:foregroundMark x1="52991" y1="55292" x2="58995" y2="53608"/>
                        <a14:foregroundMark x1="60171" y1="53278" x2="60256" y2="53278"/>
                        <a14:foregroundMark x1="60427" y1="48934" x2="57094" y2="49329"/>
                        <a14:foregroundMark x1="55897" y1="46288" x2="57009" y2="48736"/>
                        <a14:foregroundMark x1="55812" y1="45458" x2="53932" y2="45972"/>
                        <a14:foregroundMark x1="54872" y1="45300" x2="55812" y2="44668"/>
                        <a14:foregroundMark x1="55812" y1="44550" x2="56838" y2="46485"/>
                        <a14:foregroundMark x1="45897" y1="44036" x2="46752" y2="45300"/>
                        <a14:foregroundMark x1="44615" y1="46840" x2="44615" y2="50632"/>
                        <a14:foregroundMark x1="44615" y1="50632" x2="43333" y2="50671"/>
                        <a14:foregroundMark x1="45812" y1="52093" x2="50598" y2="53555"/>
                        <a14:foregroundMark x1="53333" y1="55134" x2="59294" y2="54511"/>
                        <a14:foregroundMark x1="46838" y1="52567" x2="39972" y2="53020"/>
                        <a14:foregroundMark x1="40123" y1="52844" x2="43932" y2="52212"/>
                        <a14:foregroundMark x1="48632" y1="54147" x2="45470" y2="53002"/>
                        <a14:foregroundMark x1="46154" y1="53791" x2="43675" y2="53357"/>
                        <a14:foregroundMark x1="47436" y1="54700" x2="46239" y2="54660"/>
                        <a14:foregroundMark x1="40427" y1="53239" x2="47949" y2="54818"/>
                        <a14:foregroundMark x1="47949" y1="54818" x2="48376" y2="54858"/>
                        <a14:foregroundMark x1="39424" y1="53559" x2="46496" y2="54858"/>
                        <a14:foregroundMark x1="39231" y1="54226" x2="56667" y2="55806"/>
                        <a14:foregroundMark x1="56667" y1="55806" x2="58034" y2="53397"/>
                        <a14:foregroundMark x1="42991" y1="51461" x2="42479" y2="47354"/>
                        <a14:foregroundMark x1="42479" y1="47354" x2="43590" y2="46603"/>
                        <a14:foregroundMark x1="42906" y1="49882" x2="41709" y2="50908"/>
                        <a14:foregroundMark x1="39145" y1="48578" x2="42393" y2="49368"/>
                        <a14:foregroundMark x1="38974" y1="48499" x2="41453" y2="51264"/>
                        <a14:foregroundMark x1="46154" y1="43839" x2="48376" y2="45182"/>
                        <a14:foregroundMark x1="58632" y1="53436" x2="58547" y2="53199"/>
                        <a14:foregroundMark x1="60598" y1="53199" x2="57094" y2="53712"/>
                        <a14:foregroundMark x1="60855" y1="52923" x2="58889" y2="53870"/>
                        <a14:foregroundMark x1="60855" y1="52923" x2="57179" y2="53081"/>
                        <a14:foregroundMark x1="60940" y1="52844" x2="58034" y2="53120"/>
                        <a14:foregroundMark x1="55726" y1="44313" x2="54359" y2="45616"/>
                        <a14:foregroundMark x1="54957" y1="44747" x2="57094" y2="49724"/>
                        <a14:foregroundMark x1="44017" y1="46248" x2="46838" y2="46327"/>
                        <a14:foregroundMark x1="44274" y1="44115" x2="44530" y2="46248"/>
                        <a14:foregroundMark x1="44530" y1="43878" x2="44359" y2="46169"/>
                        <a14:foregroundMark x1="44017" y1="46011" x2="42650" y2="48499"/>
                        <a14:foregroundMark x1="43419" y1="46248" x2="42308" y2="47393"/>
                        <a14:foregroundMark x1="44188" y1="45853" x2="48974" y2="44747"/>
                        <a14:foregroundMark x1="44103" y1="45774" x2="44188" y2="44234"/>
                        <a14:foregroundMark x1="44103" y1="45616" x2="47949" y2="43602"/>
                        <a14:foregroundMark x1="50171" y1="44984" x2="53504" y2="45340"/>
                        <a14:foregroundMark x1="54444" y1="45300" x2="57009" y2="48736"/>
                        <a14:foregroundMark x1="58547" y1="45103" x2="57265" y2="47038"/>
                        <a14:foregroundMark x1="58974" y1="45379" x2="55726" y2="44313"/>
                        <a14:foregroundMark x1="58632" y1="45735" x2="56838" y2="46998"/>
                        <a14:foregroundMark x1="56667" y1="47472" x2="57179" y2="48815"/>
                        <a14:foregroundMark x1="56923" y1="49289" x2="59915" y2="48025"/>
                        <a14:foregroundMark x1="60342" y1="48460" x2="61197" y2="49210"/>
                        <a14:foregroundMark x1="61111" y1="49882" x2="57607" y2="51145"/>
                        <a14:foregroundMark x1="58034" y1="51461" x2="58205" y2="53239"/>
                        <a14:foregroundMark x1="58462" y1="53397" x2="59145" y2="54700"/>
                        <a14:foregroundMark x1="60598" y1="53199" x2="58803" y2="53831"/>
                        <a14:foregroundMark x1="47949" y1="48065" x2="48376" y2="48262"/>
                        <a14:foregroundMark x1="47607" y1="47907" x2="48632" y2="48420"/>
                        <a14:foregroundMark x1="48205" y1="48223" x2="48205" y2="48736"/>
                        <a14:backgroundMark x1="38974" y1="52923" x2="38974" y2="52923"/>
                        <a14:backgroundMark x1="39231" y1="53081" x2="39231" y2="53081"/>
                        <a14:backgroundMark x1="39231" y1="53278" x2="40427" y2="52488"/>
                        <a14:backgroundMark x1="38291" y1="53555" x2="39487" y2="53002"/>
                        <a14:backgroundMark x1="39487" y1="53199" x2="40085" y2="529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93" t="40307" r="23274" b="40972"/>
          <a:stretch/>
        </p:blipFill>
        <p:spPr>
          <a:xfrm>
            <a:off x="3851920" y="2859782"/>
            <a:ext cx="2808312" cy="222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76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94C437D-D05F-7002-02D6-4EBC1C2DDA04}"/>
              </a:ext>
            </a:extLst>
          </p:cNvPr>
          <p:cNvSpPr txBox="1"/>
          <p:nvPr/>
        </p:nvSpPr>
        <p:spPr>
          <a:xfrm>
            <a:off x="1691680" y="973633"/>
            <a:ext cx="777686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学号：</a:t>
            </a:r>
            <a:r>
              <a:rPr lang="en-US" altLang="zh-CN" sz="1400" dirty="0"/>
              <a:t>102299222</a:t>
            </a:r>
          </a:p>
          <a:p>
            <a:br>
              <a:rPr lang="en-US" altLang="zh-CN" sz="1400" dirty="0"/>
            </a:br>
            <a:r>
              <a:rPr lang="zh-CN" altLang="en-US" sz="1400" dirty="0"/>
              <a:t>成员姓名：</a:t>
            </a:r>
            <a:r>
              <a:rPr lang="en-US" altLang="zh-CN" sz="1400" dirty="0" err="1"/>
              <a:t>zsy</a:t>
            </a:r>
            <a:endParaRPr lang="en-US" altLang="zh-CN" sz="1400" dirty="0"/>
          </a:p>
          <a:p>
            <a:br>
              <a:rPr lang="en-US" altLang="zh-CN" sz="1400" dirty="0"/>
            </a:br>
            <a:r>
              <a:rPr lang="zh-CN" altLang="en-US" sz="1400" dirty="0"/>
              <a:t>成员性格：内向、实际</a:t>
            </a:r>
            <a:endParaRPr lang="en-US" altLang="zh-CN" sz="1400" dirty="0"/>
          </a:p>
          <a:p>
            <a:br>
              <a:rPr lang="zh-CN" altLang="en-US" sz="1400" dirty="0"/>
            </a:br>
            <a:r>
              <a:rPr lang="zh-CN" altLang="en-US" sz="1400" dirty="0"/>
              <a:t>擅长的技术：前端开发、数据库管理、数据可视化</a:t>
            </a:r>
            <a:endParaRPr lang="en-US" altLang="zh-CN" sz="1400" dirty="0"/>
          </a:p>
          <a:p>
            <a:br>
              <a:rPr lang="zh-CN" altLang="en-US" sz="1400" dirty="0"/>
            </a:br>
            <a:r>
              <a:rPr lang="zh-CN" altLang="en-US" sz="1400" dirty="0"/>
              <a:t>兴趣爱好：旅游、打游戏</a:t>
            </a:r>
            <a:endParaRPr lang="en-US" altLang="zh-CN" sz="1400" dirty="0"/>
          </a:p>
          <a:p>
            <a:br>
              <a:rPr lang="zh-CN" altLang="en-US" sz="1400" dirty="0"/>
            </a:br>
            <a:r>
              <a:rPr lang="zh-CN" altLang="en-US" sz="1400" dirty="0"/>
              <a:t>希望的软工角色：前端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A9773E-E5DF-DC96-4A12-90BC11893A87}"/>
              </a:ext>
            </a:extLst>
          </p:cNvPr>
          <p:cNvSpPr txBox="1"/>
          <p:nvPr/>
        </p:nvSpPr>
        <p:spPr>
          <a:xfrm>
            <a:off x="2987824" y="3732730"/>
            <a:ext cx="2880320" cy="394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锐字潮牌可变真言2.0简 Regualr" panose="02020300000000000000" pitchFamily="18" charset="-122"/>
                <a:ea typeface="锐字潮牌可变真言2.0简 Regualr" panose="02020300000000000000" pitchFamily="18" charset="-122"/>
              </a:rPr>
              <a:t>PM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锐字潮牌可变真言2.0简 Regualr" panose="02020300000000000000" pitchFamily="18" charset="-122"/>
                <a:ea typeface="锐字潮牌可变真言2.0简 Regualr" panose="02020300000000000000" pitchFamily="18" charset="-122"/>
              </a:rPr>
              <a:t>认证：确实有点小内向</a:t>
            </a:r>
          </a:p>
        </p:txBody>
      </p:sp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16253A8E-1384-1393-C2EE-B01421C08E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346" y="3435846"/>
            <a:ext cx="1707654" cy="170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44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94C437D-D05F-7002-02D6-4EBC1C2DDA04}"/>
              </a:ext>
            </a:extLst>
          </p:cNvPr>
          <p:cNvSpPr txBox="1"/>
          <p:nvPr/>
        </p:nvSpPr>
        <p:spPr>
          <a:xfrm>
            <a:off x="1475656" y="1131590"/>
            <a:ext cx="777686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effectLst/>
              </a:rPr>
              <a:t>学号：</a:t>
            </a:r>
            <a:r>
              <a:rPr lang="en-US" altLang="zh-CN" sz="1400" dirty="0">
                <a:effectLst/>
              </a:rPr>
              <a:t>102101224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effectLst/>
              </a:rPr>
              <a:t>昵称：</a:t>
            </a:r>
            <a:r>
              <a:rPr lang="en-US" altLang="zh-CN" sz="1400" dirty="0" err="1">
                <a:effectLst/>
              </a:rPr>
              <a:t>zzc</a:t>
            </a:r>
            <a:endParaRPr lang="en-US" altLang="zh-CN" sz="14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effectLst/>
              </a:rPr>
              <a:t>性格：内向</a:t>
            </a:r>
            <a:r>
              <a:rPr lang="en-US" altLang="zh-CN" sz="1400" dirty="0">
                <a:effectLst/>
              </a:rPr>
              <a:t>,</a:t>
            </a:r>
            <a:r>
              <a:rPr lang="zh-CN" altLang="en-US" sz="1400" dirty="0">
                <a:effectLst/>
              </a:rPr>
              <a:t>熟悉了后会多说话</a:t>
            </a:r>
            <a:endParaRPr lang="en-US" altLang="zh-CN" sz="14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effectLst/>
              </a:rPr>
              <a:t>擅长的技术：</a:t>
            </a:r>
            <a:r>
              <a:rPr lang="en-US" altLang="zh-CN" sz="1400" dirty="0">
                <a:effectLst/>
              </a:rPr>
              <a:t>Python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effectLst/>
              </a:rPr>
              <a:t>兴趣爱好：打游戏，跑步，看番</a:t>
            </a:r>
            <a:endParaRPr lang="en-US" altLang="zh-CN" sz="14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effectLst/>
              </a:rPr>
              <a:t>希望的软工角色：测试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A9773E-E5DF-DC96-4A12-90BC11893A87}"/>
              </a:ext>
            </a:extLst>
          </p:cNvPr>
          <p:cNvSpPr txBox="1"/>
          <p:nvPr/>
        </p:nvSpPr>
        <p:spPr>
          <a:xfrm>
            <a:off x="4644008" y="3579862"/>
            <a:ext cx="2520280" cy="1087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锐字潮牌可变真言2.0简 Regualr" panose="02020300000000000000" pitchFamily="18" charset="-122"/>
                <a:ea typeface="锐字潮牌可变真言2.0简 Regualr" panose="02020300000000000000" pitchFamily="18" charset="-122"/>
              </a:rPr>
              <a:t>来自本人留言：</a:t>
            </a: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Emmmm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...</a:t>
            </a:r>
          </a:p>
          <a:p>
            <a:pPr algn="ctr">
              <a:lnSpc>
                <a:spcPct val="125000"/>
              </a:lnSpc>
            </a:pP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锐字潮牌可变真言2.0简 Regualr" panose="02020300000000000000" pitchFamily="18" charset="-122"/>
              <a:ea typeface="锐字潮牌可变真言2.0简 Regualr" panose="02020300000000000000" pitchFamily="18" charset="-122"/>
            </a:endParaRPr>
          </a:p>
        </p:txBody>
      </p:sp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466C6CB3-B960-EDDE-9C8E-775D9A8F7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410" y="3435846"/>
            <a:ext cx="1675590" cy="167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75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94C437D-D05F-7002-02D6-4EBC1C2DDA04}"/>
              </a:ext>
            </a:extLst>
          </p:cNvPr>
          <p:cNvSpPr txBox="1"/>
          <p:nvPr/>
        </p:nvSpPr>
        <p:spPr>
          <a:xfrm>
            <a:off x="467544" y="447477"/>
            <a:ext cx="777686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effectLst/>
              </a:rPr>
              <a:t>学号：</a:t>
            </a:r>
            <a:r>
              <a:rPr lang="en-US" altLang="zh-CN" sz="1400" dirty="0">
                <a:effectLst/>
              </a:rPr>
              <a:t>052104109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effectLst/>
              </a:rPr>
              <a:t>成员姓名：</a:t>
            </a:r>
            <a:r>
              <a:rPr lang="en-US" altLang="zh-CN" sz="1400" dirty="0" err="1">
                <a:effectLst/>
              </a:rPr>
              <a:t>ganganxia</a:t>
            </a:r>
            <a:endParaRPr lang="en-US" altLang="zh-CN" sz="14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effectLst/>
              </a:rPr>
              <a:t>成员性格：内向，不喜欢讲话</a:t>
            </a:r>
            <a:endParaRPr lang="en-US" altLang="zh-CN" sz="14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effectLst/>
              </a:rPr>
              <a:t>擅长技术：</a:t>
            </a:r>
            <a:r>
              <a:rPr lang="en-US" altLang="zh-CN" sz="1400" dirty="0">
                <a:effectLst/>
              </a:rPr>
              <a:t>Python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effectLst/>
              </a:rPr>
              <a:t>兴趣爱好：看别人弹钢琴，弹吉他（因为自己还不会），欣赏音乐和电影，做算法题。</a:t>
            </a:r>
            <a:endParaRPr lang="en-US" altLang="zh-CN" sz="14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effectLst/>
              </a:rPr>
              <a:t>希望的软工角色：前端</a:t>
            </a:r>
            <a:r>
              <a:rPr lang="en-US" altLang="zh-CN" sz="1400" dirty="0">
                <a:effectLst/>
              </a:rPr>
              <a:t>or</a:t>
            </a:r>
            <a:r>
              <a:rPr lang="zh-CN" altLang="en-US" sz="1400" dirty="0">
                <a:effectLst/>
              </a:rPr>
              <a:t>后端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A9773E-E5DF-DC96-4A12-90BC11893A87}"/>
              </a:ext>
            </a:extLst>
          </p:cNvPr>
          <p:cNvSpPr txBox="1"/>
          <p:nvPr/>
        </p:nvSpPr>
        <p:spPr>
          <a:xfrm>
            <a:off x="3203848" y="843558"/>
            <a:ext cx="2844192" cy="394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锐字潮牌可变真言2.0简 Regualr" panose="02020300000000000000" pitchFamily="18" charset="-122"/>
                <a:ea typeface="锐字潮牌可变真言2.0简 Regualr" panose="02020300000000000000" pitchFamily="18" charset="-122"/>
              </a:rPr>
              <a:t>←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锐字潮牌可变真言2.0简 Regualr" panose="02020300000000000000" pitchFamily="18" charset="-122"/>
                <a:ea typeface="锐字潮牌可变真言2.0简 Regualr" panose="02020300000000000000" pitchFamily="18" charset="-122"/>
              </a:rPr>
              <a:t>一个吃饱了就睡的咸鱼</a:t>
            </a:r>
          </a:p>
        </p:txBody>
      </p:sp>
      <p:pic>
        <p:nvPicPr>
          <p:cNvPr id="5" name="图片 4" descr="工程绘图&#10;&#10;低可信度描述已自动生成">
            <a:extLst>
              <a:ext uri="{FF2B5EF4-FFF2-40B4-BE49-F238E27FC236}">
                <a16:creationId xmlns:a16="http://schemas.microsoft.com/office/drawing/2014/main" id="{B1A217EF-793C-475E-E70D-F723787059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721017"/>
            <a:ext cx="2000458" cy="19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178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94C437D-D05F-7002-02D6-4EBC1C2DDA04}"/>
              </a:ext>
            </a:extLst>
          </p:cNvPr>
          <p:cNvSpPr txBox="1"/>
          <p:nvPr/>
        </p:nvSpPr>
        <p:spPr>
          <a:xfrm>
            <a:off x="467544" y="447477"/>
            <a:ext cx="792088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/>
              <a:t>学号：</a:t>
            </a:r>
            <a:r>
              <a:rPr lang="en-US" altLang="zh-CN" sz="1400" dirty="0"/>
              <a:t>102299132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CN" sz="1400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zh-CN" sz="1400" dirty="0"/>
            </a:br>
            <a:r>
              <a:rPr lang="zh-CN" altLang="en-US" sz="1400" dirty="0"/>
              <a:t>昵称：叶子呢（天菜）</a:t>
            </a:r>
            <a:endParaRPr lang="en-US" altLang="zh-CN" sz="1400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CN" sz="1400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zh-CN" altLang="en-US" sz="1400" dirty="0"/>
            </a:br>
            <a:r>
              <a:rPr lang="zh-CN" altLang="en-US" sz="1400" dirty="0"/>
              <a:t>擅长技术：无，主打需要什么学什么</a:t>
            </a:r>
            <a:endParaRPr lang="en-US" altLang="zh-CN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A9773E-E5DF-DC96-4A12-90BC11893A87}"/>
              </a:ext>
            </a:extLst>
          </p:cNvPr>
          <p:cNvSpPr txBox="1"/>
          <p:nvPr/>
        </p:nvSpPr>
        <p:spPr>
          <a:xfrm>
            <a:off x="4932040" y="1247696"/>
            <a:ext cx="2520280" cy="394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锐字潮牌可变真言2.0简 Regualr" panose="02020300000000000000" pitchFamily="18" charset="-122"/>
                <a:ea typeface="锐字潮牌可变真言2.0简 Regualr" panose="02020300000000000000" pitchFamily="18" charset="-122"/>
              </a:rPr>
              <a:t>人丑心善的技术菜菜</a:t>
            </a:r>
          </a:p>
        </p:txBody>
      </p:sp>
      <p:pic>
        <p:nvPicPr>
          <p:cNvPr id="5" name="图片 4" descr="猫躺在地上睡觉&#10;&#10;描述已自动生成">
            <a:extLst>
              <a:ext uri="{FF2B5EF4-FFF2-40B4-BE49-F238E27FC236}">
                <a16:creationId xmlns:a16="http://schemas.microsoft.com/office/drawing/2014/main" id="{6F843B8F-55B7-3E5D-A468-BD46241B40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283718"/>
            <a:ext cx="2499742" cy="24997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460FD1-3077-0655-8B54-942C40DE34FC}"/>
              </a:ext>
            </a:extLst>
          </p:cNvPr>
          <p:cNvSpPr txBox="1"/>
          <p:nvPr/>
        </p:nvSpPr>
        <p:spPr>
          <a:xfrm>
            <a:off x="3059832" y="2571750"/>
            <a:ext cx="51125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zh-CN" altLang="en-US" sz="1400" dirty="0"/>
            </a:br>
            <a:r>
              <a:rPr lang="zh-CN" altLang="en-US" sz="1400" dirty="0"/>
              <a:t>兴趣爱好：很丰富，有丰富的</a:t>
            </a:r>
            <a:r>
              <a:rPr lang="en-US" altLang="zh-CN" sz="1400" dirty="0"/>
              <a:t>P</a:t>
            </a:r>
            <a:r>
              <a:rPr lang="zh-CN" altLang="en-US" sz="1400" dirty="0"/>
              <a:t>图技术和一点点的</a:t>
            </a:r>
            <a:r>
              <a:rPr lang="en-US" altLang="zh-CN" sz="1400" dirty="0"/>
              <a:t>Java</a:t>
            </a:r>
            <a:r>
              <a:rPr lang="zh-CN" altLang="en-US" sz="1400" dirty="0"/>
              <a:t>，</a:t>
            </a:r>
            <a:r>
              <a:rPr lang="en-US" altLang="zh-CN" sz="1400" dirty="0"/>
              <a:t>Python and </a:t>
            </a:r>
            <a:r>
              <a:rPr lang="en-US" altLang="zh-CN" sz="1400" dirty="0" err="1"/>
              <a:t>c++</a:t>
            </a:r>
            <a:r>
              <a:rPr lang="zh-CN" altLang="en-US" sz="1400" dirty="0"/>
              <a:t>，可以充当组织的气氛活跃组！！</a:t>
            </a:r>
            <a:endParaRPr lang="en-US" altLang="zh-CN" sz="1400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zh-CN" altLang="en-US" sz="1400" dirty="0"/>
            </a:br>
            <a:r>
              <a:rPr lang="zh-CN" altLang="en-US" sz="1400" dirty="0"/>
              <a:t>希望软工角色：严格服从组织安排，如果能用</a:t>
            </a:r>
            <a:r>
              <a:rPr lang="en-US" altLang="zh-CN" sz="1400" dirty="0"/>
              <a:t>cursor</a:t>
            </a:r>
            <a:r>
              <a:rPr lang="zh-CN" altLang="en-US" sz="1400" dirty="0"/>
              <a:t>自动编程就好了，手撕代码有困难的同学一枚。</a:t>
            </a:r>
            <a:endParaRPr lang="zh-CN" altLang="en-US" sz="1400" dirty="0">
              <a:effectLst/>
            </a:endParaRP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15175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34815" y="1635760"/>
            <a:ext cx="2520315" cy="944245"/>
            <a:chOff x="6645" y="2122"/>
            <a:chExt cx="3969" cy="1487"/>
          </a:xfrm>
        </p:grpSpPr>
        <p:sp>
          <p:nvSpPr>
            <p:cNvPr id="16" name="矩形 15"/>
            <p:cNvSpPr/>
            <p:nvPr/>
          </p:nvSpPr>
          <p:spPr>
            <a:xfrm>
              <a:off x="6645" y="2738"/>
              <a:ext cx="3897" cy="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algn="l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000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游戏分类与主题</a:t>
              </a:r>
            </a:p>
            <a:p>
              <a:pPr marL="171450" indent="-171450" algn="l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000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主线进度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645" y="2122"/>
              <a:ext cx="3969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游戏基本信息</a:t>
              </a:r>
            </a:p>
          </p:txBody>
        </p:sp>
      </p:grpSp>
      <p:sp>
        <p:nvSpPr>
          <p:cNvPr id="18" name="矩形 17"/>
          <p:cNvSpPr/>
          <p:nvPr/>
        </p:nvSpPr>
        <p:spPr>
          <a:xfrm>
            <a:off x="2699792" y="1601857"/>
            <a:ext cx="10498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4000" dirty="0">
                <a:ln w="9525">
                  <a:solidFill>
                    <a:schemeClr val="bg1"/>
                  </a:solidFill>
                </a:ln>
                <a:pattFill prst="wd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19" name="矩形 18"/>
          <p:cNvSpPr/>
          <p:nvPr/>
        </p:nvSpPr>
        <p:spPr>
          <a:xfrm>
            <a:off x="2597508" y="2233196"/>
            <a:ext cx="12544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n w="6350">
                  <a:noFill/>
                </a:ln>
                <a:solidFill>
                  <a:schemeClr val="bg1"/>
                </a:solidFill>
                <a:ea typeface="微软雅黑" panose="020B0503020204020204" pitchFamily="34" charset="-122"/>
              </a:rPr>
              <a:t>PART THREE</a:t>
            </a: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3992066" y="1371600"/>
            <a:ext cx="0" cy="15411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2" name="组合 6151"/>
          <p:cNvGrpSpPr/>
          <p:nvPr/>
        </p:nvGrpSpPr>
        <p:grpSpPr>
          <a:xfrm>
            <a:off x="1508125" y="1797719"/>
            <a:ext cx="1949450" cy="1951640"/>
            <a:chOff x="1903413" y="1601788"/>
            <a:chExt cx="1949450" cy="1951038"/>
          </a:xfrm>
        </p:grpSpPr>
        <p:sp>
          <p:nvSpPr>
            <p:cNvPr id="28" name="Oval 6"/>
            <p:cNvSpPr>
              <a:spLocks noChangeArrowheads="1"/>
            </p:cNvSpPr>
            <p:nvPr/>
          </p:nvSpPr>
          <p:spPr bwMode="auto">
            <a:xfrm>
              <a:off x="1911350" y="1611313"/>
              <a:ext cx="1931987" cy="19319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Oval 7"/>
            <p:cNvSpPr>
              <a:spLocks noChangeArrowheads="1"/>
            </p:cNvSpPr>
            <p:nvPr/>
          </p:nvSpPr>
          <p:spPr bwMode="auto">
            <a:xfrm>
              <a:off x="2730500" y="2430463"/>
              <a:ext cx="295275" cy="2952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8"/>
            <p:cNvSpPr>
              <a:spLocks noEditPoints="1"/>
            </p:cNvSpPr>
            <p:nvPr/>
          </p:nvSpPr>
          <p:spPr bwMode="auto">
            <a:xfrm>
              <a:off x="1903413" y="1601788"/>
              <a:ext cx="1949450" cy="1951038"/>
            </a:xfrm>
            <a:custGeom>
              <a:avLst/>
              <a:gdLst>
                <a:gd name="T0" fmla="*/ 660 w 1320"/>
                <a:gd name="T1" fmla="*/ 0 h 1320"/>
                <a:gd name="T2" fmla="*/ 0 w 1320"/>
                <a:gd name="T3" fmla="*/ 660 h 1320"/>
                <a:gd name="T4" fmla="*/ 660 w 1320"/>
                <a:gd name="T5" fmla="*/ 1320 h 1320"/>
                <a:gd name="T6" fmla="*/ 1320 w 1320"/>
                <a:gd name="T7" fmla="*/ 660 h 1320"/>
                <a:gd name="T8" fmla="*/ 660 w 1320"/>
                <a:gd name="T9" fmla="*/ 0 h 1320"/>
                <a:gd name="T10" fmla="*/ 660 w 1320"/>
                <a:gd name="T11" fmla="*/ 1224 h 1320"/>
                <a:gd name="T12" fmla="*/ 96 w 1320"/>
                <a:gd name="T13" fmla="*/ 660 h 1320"/>
                <a:gd name="T14" fmla="*/ 660 w 1320"/>
                <a:gd name="T15" fmla="*/ 96 h 1320"/>
                <a:gd name="T16" fmla="*/ 1224 w 1320"/>
                <a:gd name="T17" fmla="*/ 660 h 1320"/>
                <a:gd name="T18" fmla="*/ 660 w 1320"/>
                <a:gd name="T19" fmla="*/ 1224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0" h="1320">
                  <a:moveTo>
                    <a:pt x="660" y="0"/>
                  </a:moveTo>
                  <a:cubicBezTo>
                    <a:pt x="295" y="0"/>
                    <a:pt x="0" y="296"/>
                    <a:pt x="0" y="660"/>
                  </a:cubicBezTo>
                  <a:cubicBezTo>
                    <a:pt x="0" y="1025"/>
                    <a:pt x="295" y="1320"/>
                    <a:pt x="660" y="1320"/>
                  </a:cubicBezTo>
                  <a:cubicBezTo>
                    <a:pt x="1025" y="1320"/>
                    <a:pt x="1320" y="1025"/>
                    <a:pt x="1320" y="660"/>
                  </a:cubicBezTo>
                  <a:cubicBezTo>
                    <a:pt x="1320" y="296"/>
                    <a:pt x="1025" y="0"/>
                    <a:pt x="660" y="0"/>
                  </a:cubicBezTo>
                  <a:close/>
                  <a:moveTo>
                    <a:pt x="660" y="1224"/>
                  </a:moveTo>
                  <a:cubicBezTo>
                    <a:pt x="349" y="1224"/>
                    <a:pt x="96" y="972"/>
                    <a:pt x="96" y="660"/>
                  </a:cubicBezTo>
                  <a:cubicBezTo>
                    <a:pt x="96" y="349"/>
                    <a:pt x="349" y="96"/>
                    <a:pt x="660" y="96"/>
                  </a:cubicBezTo>
                  <a:cubicBezTo>
                    <a:pt x="971" y="96"/>
                    <a:pt x="1224" y="349"/>
                    <a:pt x="1224" y="660"/>
                  </a:cubicBezTo>
                  <a:cubicBezTo>
                    <a:pt x="1224" y="972"/>
                    <a:pt x="971" y="1224"/>
                    <a:pt x="660" y="1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9"/>
            <p:cNvSpPr>
              <a:spLocks noEditPoints="1"/>
            </p:cNvSpPr>
            <p:nvPr/>
          </p:nvSpPr>
          <p:spPr bwMode="auto">
            <a:xfrm>
              <a:off x="2181225" y="1882776"/>
              <a:ext cx="1392237" cy="1390650"/>
            </a:xfrm>
            <a:custGeom>
              <a:avLst/>
              <a:gdLst>
                <a:gd name="T0" fmla="*/ 471 w 942"/>
                <a:gd name="T1" fmla="*/ 0 h 941"/>
                <a:gd name="T2" fmla="*/ 0 w 942"/>
                <a:gd name="T3" fmla="*/ 470 h 941"/>
                <a:gd name="T4" fmla="*/ 471 w 942"/>
                <a:gd name="T5" fmla="*/ 941 h 941"/>
                <a:gd name="T6" fmla="*/ 942 w 942"/>
                <a:gd name="T7" fmla="*/ 470 h 941"/>
                <a:gd name="T8" fmla="*/ 471 w 942"/>
                <a:gd name="T9" fmla="*/ 0 h 941"/>
                <a:gd name="T10" fmla="*/ 471 w 942"/>
                <a:gd name="T11" fmla="*/ 854 h 941"/>
                <a:gd name="T12" fmla="*/ 87 w 942"/>
                <a:gd name="T13" fmla="*/ 470 h 941"/>
                <a:gd name="T14" fmla="*/ 471 w 942"/>
                <a:gd name="T15" fmla="*/ 86 h 941"/>
                <a:gd name="T16" fmla="*/ 855 w 942"/>
                <a:gd name="T17" fmla="*/ 470 h 941"/>
                <a:gd name="T18" fmla="*/ 471 w 942"/>
                <a:gd name="T19" fmla="*/ 854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2" h="941">
                  <a:moveTo>
                    <a:pt x="471" y="0"/>
                  </a:moveTo>
                  <a:cubicBezTo>
                    <a:pt x="211" y="0"/>
                    <a:pt x="0" y="210"/>
                    <a:pt x="0" y="470"/>
                  </a:cubicBezTo>
                  <a:cubicBezTo>
                    <a:pt x="0" y="730"/>
                    <a:pt x="211" y="941"/>
                    <a:pt x="471" y="941"/>
                  </a:cubicBezTo>
                  <a:cubicBezTo>
                    <a:pt x="731" y="941"/>
                    <a:pt x="942" y="730"/>
                    <a:pt x="942" y="470"/>
                  </a:cubicBezTo>
                  <a:cubicBezTo>
                    <a:pt x="942" y="210"/>
                    <a:pt x="731" y="0"/>
                    <a:pt x="471" y="0"/>
                  </a:cubicBezTo>
                  <a:close/>
                  <a:moveTo>
                    <a:pt x="471" y="854"/>
                  </a:moveTo>
                  <a:cubicBezTo>
                    <a:pt x="259" y="854"/>
                    <a:pt x="87" y="682"/>
                    <a:pt x="87" y="470"/>
                  </a:cubicBezTo>
                  <a:cubicBezTo>
                    <a:pt x="87" y="258"/>
                    <a:pt x="259" y="86"/>
                    <a:pt x="471" y="86"/>
                  </a:cubicBezTo>
                  <a:cubicBezTo>
                    <a:pt x="683" y="86"/>
                    <a:pt x="855" y="258"/>
                    <a:pt x="855" y="470"/>
                  </a:cubicBezTo>
                  <a:cubicBezTo>
                    <a:pt x="855" y="682"/>
                    <a:pt x="683" y="854"/>
                    <a:pt x="471" y="8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4" name="Freeform 10"/>
            <p:cNvSpPr>
              <a:spLocks noEditPoints="1"/>
            </p:cNvSpPr>
            <p:nvPr/>
          </p:nvSpPr>
          <p:spPr bwMode="auto">
            <a:xfrm>
              <a:off x="2468563" y="2168526"/>
              <a:ext cx="819150" cy="819150"/>
            </a:xfrm>
            <a:custGeom>
              <a:avLst/>
              <a:gdLst>
                <a:gd name="T0" fmla="*/ 277 w 554"/>
                <a:gd name="T1" fmla="*/ 0 h 555"/>
                <a:gd name="T2" fmla="*/ 0 w 554"/>
                <a:gd name="T3" fmla="*/ 277 h 555"/>
                <a:gd name="T4" fmla="*/ 277 w 554"/>
                <a:gd name="T5" fmla="*/ 555 h 555"/>
                <a:gd name="T6" fmla="*/ 554 w 554"/>
                <a:gd name="T7" fmla="*/ 277 h 555"/>
                <a:gd name="T8" fmla="*/ 277 w 554"/>
                <a:gd name="T9" fmla="*/ 0 h 555"/>
                <a:gd name="T10" fmla="*/ 277 w 554"/>
                <a:gd name="T11" fmla="*/ 464 h 555"/>
                <a:gd name="T12" fmla="*/ 90 w 554"/>
                <a:gd name="T13" fmla="*/ 277 h 555"/>
                <a:gd name="T14" fmla="*/ 277 w 554"/>
                <a:gd name="T15" fmla="*/ 91 h 555"/>
                <a:gd name="T16" fmla="*/ 464 w 554"/>
                <a:gd name="T17" fmla="*/ 277 h 555"/>
                <a:gd name="T18" fmla="*/ 277 w 554"/>
                <a:gd name="T19" fmla="*/ 464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4" h="555">
                  <a:moveTo>
                    <a:pt x="277" y="0"/>
                  </a:moveTo>
                  <a:cubicBezTo>
                    <a:pt x="124" y="0"/>
                    <a:pt x="0" y="124"/>
                    <a:pt x="0" y="277"/>
                  </a:cubicBezTo>
                  <a:cubicBezTo>
                    <a:pt x="0" y="430"/>
                    <a:pt x="124" y="555"/>
                    <a:pt x="277" y="555"/>
                  </a:cubicBezTo>
                  <a:cubicBezTo>
                    <a:pt x="430" y="555"/>
                    <a:pt x="554" y="430"/>
                    <a:pt x="554" y="277"/>
                  </a:cubicBezTo>
                  <a:cubicBezTo>
                    <a:pt x="554" y="124"/>
                    <a:pt x="430" y="0"/>
                    <a:pt x="277" y="0"/>
                  </a:cubicBezTo>
                  <a:close/>
                  <a:moveTo>
                    <a:pt x="277" y="464"/>
                  </a:moveTo>
                  <a:cubicBezTo>
                    <a:pt x="174" y="464"/>
                    <a:pt x="90" y="380"/>
                    <a:pt x="90" y="277"/>
                  </a:cubicBezTo>
                  <a:cubicBezTo>
                    <a:pt x="90" y="174"/>
                    <a:pt x="174" y="91"/>
                    <a:pt x="277" y="91"/>
                  </a:cubicBezTo>
                  <a:cubicBezTo>
                    <a:pt x="380" y="91"/>
                    <a:pt x="464" y="174"/>
                    <a:pt x="464" y="277"/>
                  </a:cubicBezTo>
                  <a:cubicBezTo>
                    <a:pt x="464" y="380"/>
                    <a:pt x="380" y="464"/>
                    <a:pt x="277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151" name="组合 6150"/>
          <p:cNvGrpSpPr/>
          <p:nvPr/>
        </p:nvGrpSpPr>
        <p:grpSpPr>
          <a:xfrm>
            <a:off x="1112839" y="1613512"/>
            <a:ext cx="1373187" cy="1160821"/>
            <a:chOff x="1508126" y="1417638"/>
            <a:chExt cx="1373187" cy="1160463"/>
          </a:xfrm>
        </p:grpSpPr>
        <p:sp>
          <p:nvSpPr>
            <p:cNvPr id="6145" name="Freeform 11"/>
            <p:cNvSpPr/>
            <p:nvPr/>
          </p:nvSpPr>
          <p:spPr bwMode="auto">
            <a:xfrm>
              <a:off x="1508126" y="1636713"/>
              <a:ext cx="444500" cy="239713"/>
            </a:xfrm>
            <a:custGeom>
              <a:avLst/>
              <a:gdLst>
                <a:gd name="T0" fmla="*/ 280 w 280"/>
                <a:gd name="T1" fmla="*/ 117 h 151"/>
                <a:gd name="T2" fmla="*/ 146 w 280"/>
                <a:gd name="T3" fmla="*/ 151 h 151"/>
                <a:gd name="T4" fmla="*/ 0 w 280"/>
                <a:gd name="T5" fmla="*/ 33 h 151"/>
                <a:gd name="T6" fmla="*/ 134 w 280"/>
                <a:gd name="T7" fmla="*/ 0 h 151"/>
                <a:gd name="T8" fmla="*/ 280 w 280"/>
                <a:gd name="T9" fmla="*/ 11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151">
                  <a:moveTo>
                    <a:pt x="280" y="117"/>
                  </a:moveTo>
                  <a:lnTo>
                    <a:pt x="146" y="151"/>
                  </a:lnTo>
                  <a:lnTo>
                    <a:pt x="0" y="33"/>
                  </a:lnTo>
                  <a:lnTo>
                    <a:pt x="134" y="0"/>
                  </a:lnTo>
                  <a:lnTo>
                    <a:pt x="280" y="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7" name="Freeform 12"/>
            <p:cNvSpPr/>
            <p:nvPr/>
          </p:nvSpPr>
          <p:spPr bwMode="auto">
            <a:xfrm>
              <a:off x="1720850" y="1417638"/>
              <a:ext cx="238125" cy="404813"/>
            </a:xfrm>
            <a:custGeom>
              <a:avLst/>
              <a:gdLst>
                <a:gd name="T0" fmla="*/ 146 w 150"/>
                <a:gd name="T1" fmla="*/ 255 h 255"/>
                <a:gd name="T2" fmla="*/ 150 w 150"/>
                <a:gd name="T3" fmla="*/ 117 h 255"/>
                <a:gd name="T4" fmla="*/ 4 w 150"/>
                <a:gd name="T5" fmla="*/ 0 h 255"/>
                <a:gd name="T6" fmla="*/ 0 w 150"/>
                <a:gd name="T7" fmla="*/ 138 h 255"/>
                <a:gd name="T8" fmla="*/ 146 w 150"/>
                <a:gd name="T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255">
                  <a:moveTo>
                    <a:pt x="146" y="255"/>
                  </a:moveTo>
                  <a:lnTo>
                    <a:pt x="150" y="117"/>
                  </a:lnTo>
                  <a:lnTo>
                    <a:pt x="4" y="0"/>
                  </a:lnTo>
                  <a:lnTo>
                    <a:pt x="0" y="138"/>
                  </a:lnTo>
                  <a:lnTo>
                    <a:pt x="146" y="25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8" name="Freeform 13"/>
            <p:cNvSpPr/>
            <p:nvPr/>
          </p:nvSpPr>
          <p:spPr bwMode="auto">
            <a:xfrm>
              <a:off x="1660525" y="1577976"/>
              <a:ext cx="1174750" cy="965200"/>
            </a:xfrm>
            <a:custGeom>
              <a:avLst/>
              <a:gdLst>
                <a:gd name="T0" fmla="*/ 772 w 795"/>
                <a:gd name="T1" fmla="*/ 654 h 654"/>
                <a:gd name="T2" fmla="*/ 759 w 795"/>
                <a:gd name="T3" fmla="*/ 649 h 654"/>
                <a:gd name="T4" fmla="*/ 10 w 795"/>
                <a:gd name="T5" fmla="*/ 39 h 654"/>
                <a:gd name="T6" fmla="*/ 7 w 795"/>
                <a:gd name="T7" fmla="*/ 10 h 654"/>
                <a:gd name="T8" fmla="*/ 36 w 795"/>
                <a:gd name="T9" fmla="*/ 8 h 654"/>
                <a:gd name="T10" fmla="*/ 785 w 795"/>
                <a:gd name="T11" fmla="*/ 618 h 654"/>
                <a:gd name="T12" fmla="*/ 788 w 795"/>
                <a:gd name="T13" fmla="*/ 646 h 654"/>
                <a:gd name="T14" fmla="*/ 772 w 795"/>
                <a:gd name="T15" fmla="*/ 65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5" h="654">
                  <a:moveTo>
                    <a:pt x="772" y="654"/>
                  </a:moveTo>
                  <a:cubicBezTo>
                    <a:pt x="768" y="654"/>
                    <a:pt x="763" y="652"/>
                    <a:pt x="759" y="64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" y="32"/>
                    <a:pt x="0" y="19"/>
                    <a:pt x="7" y="10"/>
                  </a:cubicBezTo>
                  <a:cubicBezTo>
                    <a:pt x="14" y="2"/>
                    <a:pt x="27" y="0"/>
                    <a:pt x="36" y="8"/>
                  </a:cubicBezTo>
                  <a:cubicBezTo>
                    <a:pt x="785" y="618"/>
                    <a:pt x="785" y="618"/>
                    <a:pt x="785" y="618"/>
                  </a:cubicBezTo>
                  <a:cubicBezTo>
                    <a:pt x="794" y="625"/>
                    <a:pt x="795" y="638"/>
                    <a:pt x="788" y="646"/>
                  </a:cubicBezTo>
                  <a:cubicBezTo>
                    <a:pt x="784" y="651"/>
                    <a:pt x="778" y="654"/>
                    <a:pt x="772" y="65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9" name="Freeform 14"/>
            <p:cNvSpPr/>
            <p:nvPr/>
          </p:nvSpPr>
          <p:spPr bwMode="auto">
            <a:xfrm>
              <a:off x="2600325" y="2459038"/>
              <a:ext cx="280987" cy="119063"/>
            </a:xfrm>
            <a:custGeom>
              <a:avLst/>
              <a:gdLst>
                <a:gd name="T0" fmla="*/ 0 w 177"/>
                <a:gd name="T1" fmla="*/ 12 h 75"/>
                <a:gd name="T2" fmla="*/ 177 w 177"/>
                <a:gd name="T3" fmla="*/ 75 h 75"/>
                <a:gd name="T4" fmla="*/ 85 w 177"/>
                <a:gd name="T5" fmla="*/ 0 h 75"/>
                <a:gd name="T6" fmla="*/ 0 w 177"/>
                <a:gd name="T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7" h="75">
                  <a:moveTo>
                    <a:pt x="0" y="12"/>
                  </a:moveTo>
                  <a:lnTo>
                    <a:pt x="177" y="75"/>
                  </a:lnTo>
                  <a:lnTo>
                    <a:pt x="85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0" name="Freeform 15"/>
            <p:cNvSpPr/>
            <p:nvPr/>
          </p:nvSpPr>
          <p:spPr bwMode="auto">
            <a:xfrm>
              <a:off x="2725738" y="2324101"/>
              <a:ext cx="155575" cy="254000"/>
            </a:xfrm>
            <a:custGeom>
              <a:avLst/>
              <a:gdLst>
                <a:gd name="T0" fmla="*/ 6 w 98"/>
                <a:gd name="T1" fmla="*/ 85 h 160"/>
                <a:gd name="T2" fmla="*/ 98 w 98"/>
                <a:gd name="T3" fmla="*/ 160 h 160"/>
                <a:gd name="T4" fmla="*/ 0 w 98"/>
                <a:gd name="T5" fmla="*/ 0 h 160"/>
                <a:gd name="T6" fmla="*/ 6 w 98"/>
                <a:gd name="T7" fmla="*/ 8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60">
                  <a:moveTo>
                    <a:pt x="6" y="85"/>
                  </a:moveTo>
                  <a:lnTo>
                    <a:pt x="98" y="160"/>
                  </a:lnTo>
                  <a:lnTo>
                    <a:pt x="0" y="0"/>
                  </a:lnTo>
                  <a:lnTo>
                    <a:pt x="6" y="8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2" name="Freeform 12"/>
          <p:cNvSpPr/>
          <p:nvPr/>
        </p:nvSpPr>
        <p:spPr bwMode="auto">
          <a:xfrm flipV="1">
            <a:off x="1112839" y="2773538"/>
            <a:ext cx="1373187" cy="1291865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Rectangle 24"/>
          <p:cNvSpPr>
            <a:spLocks noChangeArrowheads="1"/>
          </p:cNvSpPr>
          <p:nvPr/>
        </p:nvSpPr>
        <p:spPr bwMode="auto">
          <a:xfrm>
            <a:off x="5140444" y="1686765"/>
            <a:ext cx="2664296" cy="33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游戏分类：养成</a:t>
            </a:r>
          </a:p>
        </p:txBody>
      </p:sp>
      <p:sp>
        <p:nvSpPr>
          <p:cNvPr id="6153" name="椭圆 6152"/>
          <p:cNvSpPr/>
          <p:nvPr/>
        </p:nvSpPr>
        <p:spPr>
          <a:xfrm>
            <a:off x="4312352" y="1605628"/>
            <a:ext cx="504056" cy="5042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9" name="Rectangle 24"/>
          <p:cNvSpPr>
            <a:spLocks noChangeArrowheads="1"/>
          </p:cNvSpPr>
          <p:nvPr/>
        </p:nvSpPr>
        <p:spPr bwMode="auto">
          <a:xfrm>
            <a:off x="5148064" y="2520204"/>
            <a:ext cx="2664296" cy="33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游戏题材：校园</a:t>
            </a:r>
          </a:p>
        </p:txBody>
      </p:sp>
      <p:sp>
        <p:nvSpPr>
          <p:cNvPr id="50" name="椭圆 49"/>
          <p:cNvSpPr/>
          <p:nvPr/>
        </p:nvSpPr>
        <p:spPr>
          <a:xfrm>
            <a:off x="4312352" y="2460657"/>
            <a:ext cx="504056" cy="5042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1" name="Rectangle 24"/>
          <p:cNvSpPr>
            <a:spLocks noChangeArrowheads="1"/>
          </p:cNvSpPr>
          <p:nvPr/>
        </p:nvSpPr>
        <p:spPr bwMode="auto">
          <a:xfrm>
            <a:off x="5140444" y="3407341"/>
            <a:ext cx="2664296" cy="33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20000"/>
              </a:lnSpc>
              <a:spcBef>
                <a:spcPts val="300"/>
              </a:spcBef>
              <a:buClrTx/>
              <a:buSzTx/>
              <a:buFontTx/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主线进度设定：学年</a:t>
            </a:r>
          </a:p>
        </p:txBody>
      </p:sp>
      <p:sp>
        <p:nvSpPr>
          <p:cNvPr id="52" name="椭圆 51"/>
          <p:cNvSpPr/>
          <p:nvPr/>
        </p:nvSpPr>
        <p:spPr>
          <a:xfrm>
            <a:off x="4312352" y="3309059"/>
            <a:ext cx="504056" cy="5042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51" name="Rectangle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9905" y="453390"/>
            <a:ext cx="2534920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</a:t>
            </a:r>
            <a:r>
              <a:rPr lang="zh-CN" altLang="en-US" sz="2400" dirty="0">
                <a:solidFill>
                  <a:srgbClr val="A564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949700" y="411510"/>
            <a:ext cx="124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ln w="9525">
                  <a:solidFill>
                    <a:schemeClr val="bg1"/>
                  </a:solidFill>
                </a:ln>
                <a:pattFill prst="wd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en-US" altLang="zh-CN" sz="2800" b="1" dirty="0">
              <a:ln w="9525">
                <a:solidFill>
                  <a:schemeClr val="bg1"/>
                </a:solidFill>
              </a:ln>
              <a:pattFill prst="wdUpDiag">
                <a:fgClr>
                  <a:schemeClr val="bg2">
                    <a:lumMod val="25000"/>
                  </a:schemeClr>
                </a:fgClr>
                <a:bgClr>
                  <a:schemeClr val="bg1"/>
                </a:bgClr>
              </a:patt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3962400" y="956965"/>
            <a:ext cx="118566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923928" y="963315"/>
            <a:ext cx="1296144" cy="25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1050" dirty="0">
                <a:ln w="6350">
                  <a:noFill/>
                </a:ln>
                <a:solidFill>
                  <a:prstClr val="white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CATALOG</a:t>
            </a:r>
            <a:endParaRPr lang="zh-CN" altLang="en-US" sz="1050" dirty="0">
              <a:ln w="6350">
                <a:noFill/>
              </a:ln>
              <a:solidFill>
                <a:prstClr val="white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3350" y="1635760"/>
            <a:ext cx="34467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项目背景与目的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团队与成员介绍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游戏基本信息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事件</a:t>
            </a:r>
            <a:r>
              <a:rPr lang="en-US" altLang="zh-CN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(Event)</a:t>
            </a:r>
            <a:r>
              <a: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设计与细分</a:t>
            </a:r>
            <a:endParaRPr lang="en-US" altLang="zh-CN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932045" y="1635760"/>
            <a:ext cx="34467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游戏属性</a:t>
            </a:r>
            <a:r>
              <a:rPr lang="en-US" altLang="zh-CN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(Attribute)</a:t>
            </a:r>
            <a:endParaRPr lang="en-US" altLang="zh-CN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游戏类型与平台选择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技术实现与方案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项目初步计划与策略</a:t>
            </a:r>
            <a:endParaRPr lang="en-US" altLang="zh-CN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34815" y="1707515"/>
            <a:ext cx="2778760" cy="713105"/>
            <a:chOff x="6645" y="2122"/>
            <a:chExt cx="3969" cy="1123"/>
          </a:xfrm>
        </p:grpSpPr>
        <p:sp>
          <p:nvSpPr>
            <p:cNvPr id="16" name="矩形 15"/>
            <p:cNvSpPr/>
            <p:nvPr/>
          </p:nvSpPr>
          <p:spPr>
            <a:xfrm>
              <a:off x="6645" y="2738"/>
              <a:ext cx="3775" cy="5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algn="l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000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Event分类与特性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645" y="2122"/>
              <a:ext cx="3969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事件</a:t>
              </a:r>
              <a:r>
                <a:rPr lang="en-US" altLang="zh-CN" sz="2000" b="1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EVENT</a:t>
              </a:r>
              <a:r>
                <a:rPr lang="zh-CN" altLang="en-US" sz="2000" b="1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设计与细分</a:t>
              </a:r>
            </a:p>
          </p:txBody>
        </p:sp>
      </p:grpSp>
      <p:sp>
        <p:nvSpPr>
          <p:cNvPr id="18" name="矩形 17"/>
          <p:cNvSpPr/>
          <p:nvPr/>
        </p:nvSpPr>
        <p:spPr>
          <a:xfrm>
            <a:off x="2699792" y="1601857"/>
            <a:ext cx="104984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4000" dirty="0">
                <a:ln w="9525">
                  <a:solidFill>
                    <a:schemeClr val="bg1"/>
                  </a:solidFill>
                </a:ln>
                <a:pattFill prst="wd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19" name="矩形 18"/>
          <p:cNvSpPr/>
          <p:nvPr/>
        </p:nvSpPr>
        <p:spPr>
          <a:xfrm>
            <a:off x="2597508" y="2233196"/>
            <a:ext cx="1254412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n w="6350">
                  <a:noFill/>
                </a:ln>
                <a:solidFill>
                  <a:schemeClr val="bg1"/>
                </a:solidFill>
                <a:ea typeface="微软雅黑" panose="020B0503020204020204" pitchFamily="34" charset="-122"/>
              </a:rPr>
              <a:t>PART FOUR</a:t>
            </a: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3992066" y="1371600"/>
            <a:ext cx="0" cy="15411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9905" y="453390"/>
            <a:ext cx="257746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Event分类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与特性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403350" y="1372235"/>
            <a:ext cx="6186170" cy="2887345"/>
            <a:chOff x="1303" y="2161"/>
            <a:chExt cx="9742" cy="4547"/>
          </a:xfrm>
        </p:grpSpPr>
        <p:grpSp>
          <p:nvGrpSpPr>
            <p:cNvPr id="14" name="组合 13"/>
            <p:cNvGrpSpPr/>
            <p:nvPr/>
          </p:nvGrpSpPr>
          <p:grpSpPr>
            <a:xfrm>
              <a:off x="1303" y="2161"/>
              <a:ext cx="5546" cy="4547"/>
              <a:chOff x="1303" y="2161"/>
              <a:chExt cx="5546" cy="4547"/>
            </a:xfrm>
          </p:grpSpPr>
          <p:sp>
            <p:nvSpPr>
              <p:cNvPr id="2" name="圆角矩形 1"/>
              <p:cNvSpPr/>
              <p:nvPr/>
            </p:nvSpPr>
            <p:spPr>
              <a:xfrm>
                <a:off x="1303" y="3880"/>
                <a:ext cx="2010" cy="11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>
                    <a:latin typeface="等线" panose="02010600030101010101" charset="-122"/>
                    <a:ea typeface="等线" panose="02010600030101010101" charset="-122"/>
                  </a:rPr>
                  <a:t>Event</a:t>
                </a:r>
              </a:p>
            </p:txBody>
          </p:sp>
          <p:sp>
            <p:nvSpPr>
              <p:cNvPr id="5" name="圆角矩形 4"/>
              <p:cNvSpPr/>
              <p:nvPr>
                <p:custDataLst>
                  <p:tags r:id="rId8"/>
                </p:custDataLst>
              </p:nvPr>
            </p:nvSpPr>
            <p:spPr>
              <a:xfrm>
                <a:off x="4591" y="3880"/>
                <a:ext cx="2258" cy="11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>
                    <a:latin typeface="等线" panose="02010600030101010101" charset="-122"/>
                    <a:ea typeface="等线" panose="02010600030101010101" charset="-122"/>
                  </a:rPr>
                  <a:t>Weekly</a:t>
                </a:r>
                <a:endParaRPr lang="en-US" altLang="zh-CN" sz="2400"/>
              </a:p>
            </p:txBody>
          </p:sp>
          <p:sp>
            <p:nvSpPr>
              <p:cNvPr id="6" name="圆角矩形 5"/>
              <p:cNvSpPr/>
              <p:nvPr>
                <p:custDataLst>
                  <p:tags r:id="rId9"/>
                </p:custDataLst>
              </p:nvPr>
            </p:nvSpPr>
            <p:spPr>
              <a:xfrm>
                <a:off x="4591" y="5599"/>
                <a:ext cx="2258" cy="11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>
                    <a:latin typeface="等线" panose="02010600030101010101" charset="-122"/>
                    <a:ea typeface="等线" panose="02010600030101010101" charset="-122"/>
                  </a:rPr>
                  <a:t>Random</a:t>
                </a:r>
                <a:endParaRPr lang="en-US" altLang="zh-CN" sz="2400"/>
              </a:p>
            </p:txBody>
          </p:sp>
          <p:sp>
            <p:nvSpPr>
              <p:cNvPr id="7" name="圆角矩形 6"/>
              <p:cNvSpPr/>
              <p:nvPr>
                <p:custDataLst>
                  <p:tags r:id="rId10"/>
                </p:custDataLst>
              </p:nvPr>
            </p:nvSpPr>
            <p:spPr>
              <a:xfrm>
                <a:off x="4591" y="2161"/>
                <a:ext cx="2258" cy="11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>
                    <a:latin typeface="等线" panose="02010600030101010101" charset="-122"/>
                    <a:ea typeface="等线" panose="02010600030101010101" charset="-122"/>
                  </a:rPr>
                  <a:t>Daily</a:t>
                </a:r>
                <a:endParaRPr lang="en-US" altLang="zh-CN" sz="2400"/>
              </a:p>
            </p:txBody>
          </p:sp>
          <p:cxnSp>
            <p:nvCxnSpPr>
              <p:cNvPr id="8" name="肘形连接符 7"/>
              <p:cNvCxnSpPr>
                <a:stCxn id="2" idx="3"/>
                <a:endCxn id="6" idx="1"/>
              </p:cNvCxnSpPr>
              <p:nvPr/>
            </p:nvCxnSpPr>
            <p:spPr>
              <a:xfrm>
                <a:off x="3313" y="4435"/>
                <a:ext cx="1278" cy="1719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B0761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圆角矩形 14"/>
            <p:cNvSpPr/>
            <p:nvPr>
              <p:custDataLst>
                <p:tags r:id="rId4"/>
              </p:custDataLst>
            </p:nvPr>
          </p:nvSpPr>
          <p:spPr>
            <a:xfrm>
              <a:off x="8787" y="3880"/>
              <a:ext cx="2258" cy="110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>
                  <a:latin typeface="等线" panose="02010600030101010101" charset="-122"/>
                  <a:ea typeface="等线" panose="02010600030101010101" charset="-122"/>
                </a:rPr>
                <a:t>有限</a:t>
              </a:r>
              <a:r>
                <a:rPr lang="en-US" altLang="zh-CN" sz="2400">
                  <a:latin typeface="等线" panose="02010600030101010101" charset="-122"/>
                  <a:ea typeface="等线" panose="02010600030101010101" charset="-122"/>
                </a:rPr>
                <a:t>次</a:t>
              </a:r>
              <a:endParaRPr lang="zh-CN" altLang="en-US" sz="2400"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6" name="圆角矩形 15"/>
            <p:cNvSpPr/>
            <p:nvPr>
              <p:custDataLst>
                <p:tags r:id="rId5"/>
              </p:custDataLst>
            </p:nvPr>
          </p:nvSpPr>
          <p:spPr>
            <a:xfrm>
              <a:off x="8787" y="5599"/>
              <a:ext cx="2258" cy="110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>
                  <a:latin typeface="等线" panose="02010600030101010101" charset="-122"/>
                  <a:ea typeface="等线" panose="02010600030101010101" charset="-122"/>
                </a:rPr>
                <a:t>无限</a:t>
              </a:r>
              <a:r>
                <a:rPr lang="en-US" altLang="zh-CN" sz="2400">
                  <a:latin typeface="等线" panose="02010600030101010101" charset="-122"/>
                  <a:ea typeface="等线" panose="02010600030101010101" charset="-122"/>
                </a:rPr>
                <a:t>次</a:t>
              </a:r>
              <a:endParaRPr lang="zh-CN" altLang="en-US" sz="2400">
                <a:latin typeface="等线" panose="02010600030101010101" charset="-122"/>
                <a:ea typeface="等线" panose="02010600030101010101" charset="-122"/>
              </a:endParaRPr>
            </a:p>
          </p:txBody>
        </p:sp>
        <p:cxnSp>
          <p:nvCxnSpPr>
            <p:cNvPr id="17" name="肘形连接符 16"/>
            <p:cNvCxnSpPr>
              <a:stCxn id="6" idx="3"/>
              <a:endCxn id="16" idx="1"/>
            </p:cNvCxnSpPr>
            <p:nvPr>
              <p:custDataLst>
                <p:tags r:id="rId6"/>
              </p:custDataLst>
            </p:nvPr>
          </p:nvCxnSpPr>
          <p:spPr>
            <a:xfrm>
              <a:off x="6849" y="6154"/>
              <a:ext cx="1938" cy="5"/>
            </a:xfrm>
            <a:prstGeom prst="bentConnector2">
              <a:avLst/>
            </a:prstGeom>
            <a:ln w="25400">
              <a:solidFill>
                <a:srgbClr val="B076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肘形连接符 17"/>
            <p:cNvCxnSpPr>
              <a:stCxn id="6" idx="3"/>
              <a:endCxn id="15" idx="1"/>
            </p:cNvCxnSpPr>
            <p:nvPr>
              <p:custDataLst>
                <p:tags r:id="rId7"/>
              </p:custDataLst>
            </p:nvPr>
          </p:nvCxnSpPr>
          <p:spPr>
            <a:xfrm flipV="1">
              <a:off x="6849" y="4435"/>
              <a:ext cx="1938" cy="1719"/>
            </a:xfrm>
            <a:prstGeom prst="bentConnector3">
              <a:avLst>
                <a:gd name="adj1" fmla="val 71001"/>
              </a:avLst>
            </a:prstGeom>
            <a:ln w="25400">
              <a:solidFill>
                <a:srgbClr val="B076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7086" y="5524"/>
              <a:ext cx="99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7F7F7F"/>
                  </a:solidFill>
                  <a:latin typeface="等线" panose="02010600030101010101" charset="-122"/>
                  <a:ea typeface="等线" panose="02010600030101010101" charset="-122"/>
                </a:rPr>
                <a:t>Flag</a:t>
              </a:r>
            </a:p>
          </p:txBody>
        </p:sp>
      </p:grpSp>
      <p:cxnSp>
        <p:nvCxnSpPr>
          <p:cNvPr id="21" name="肘形连接符 20"/>
          <p:cNvCxnSpPr>
            <a:stCxn id="2" idx="3"/>
            <a:endCxn id="7" idx="1"/>
          </p:cNvCxnSpPr>
          <p:nvPr>
            <p:custDataLst>
              <p:tags r:id="rId2"/>
            </p:custDataLst>
          </p:nvPr>
        </p:nvCxnSpPr>
        <p:spPr>
          <a:xfrm flipV="1">
            <a:off x="2679700" y="1724660"/>
            <a:ext cx="811530" cy="1091565"/>
          </a:xfrm>
          <a:prstGeom prst="bentConnector3">
            <a:avLst>
              <a:gd name="adj1" fmla="val 50000"/>
            </a:avLst>
          </a:prstGeom>
          <a:ln w="25400">
            <a:solidFill>
              <a:srgbClr val="B076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2" idx="3"/>
            <a:endCxn id="5" idx="1"/>
          </p:cNvCxnSpPr>
          <p:nvPr>
            <p:custDataLst>
              <p:tags r:id="rId3"/>
            </p:custDataLst>
          </p:nvPr>
        </p:nvCxnSpPr>
        <p:spPr>
          <a:xfrm>
            <a:off x="2679700" y="2816225"/>
            <a:ext cx="811530" cy="3175"/>
          </a:xfrm>
          <a:prstGeom prst="bentConnector2">
            <a:avLst/>
          </a:prstGeom>
          <a:ln w="25400">
            <a:solidFill>
              <a:srgbClr val="B076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34815" y="1635760"/>
            <a:ext cx="3217545" cy="916940"/>
            <a:chOff x="6645" y="2122"/>
            <a:chExt cx="5067" cy="1444"/>
          </a:xfrm>
        </p:grpSpPr>
        <p:sp>
          <p:nvSpPr>
            <p:cNvPr id="16" name="矩形 15"/>
            <p:cNvSpPr/>
            <p:nvPr/>
          </p:nvSpPr>
          <p:spPr>
            <a:xfrm>
              <a:off x="6645" y="2738"/>
              <a:ext cx="4095" cy="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algn="l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000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主属性</a:t>
              </a:r>
              <a:r>
                <a:rPr lang="zh-CN" altLang="en-US" sz="1000" dirty="0">
                  <a:ln w="6350">
                    <a:noFill/>
                  </a:ln>
                  <a:solidFill>
                    <a:schemeClr val="bg1"/>
                  </a:solidFill>
                  <a:latin typeface="锐字潮牌可变真言2.0简" panose="02020300000000000000" pitchFamily="18" charset="-122"/>
                  <a:ea typeface="锐字潮牌可变真言2.0简" panose="02020300000000000000" pitchFamily="18" charset="-122"/>
                </a:rPr>
                <a:t>Att</a:t>
              </a:r>
              <a:r>
                <a:rPr lang="zh-CN" altLang="en-US" sz="1000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展示</a:t>
              </a:r>
            </a:p>
            <a:p>
              <a:pPr marL="171450" indent="-171450" algn="l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000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每日属性</a:t>
              </a:r>
              <a:r>
                <a:rPr lang="zh-CN" altLang="en-US" sz="1000" dirty="0">
                  <a:ln w="6350">
                    <a:noFill/>
                  </a:ln>
                  <a:solidFill>
                    <a:schemeClr val="bg1"/>
                  </a:solidFill>
                  <a:latin typeface="锐字潮牌可变真言2.0简" panose="02020300000000000000" pitchFamily="18" charset="-122"/>
                  <a:ea typeface="锐字潮牌可变真言2.0简" panose="02020300000000000000" pitchFamily="18" charset="-122"/>
                </a:rPr>
                <a:t>Att_Daily</a:t>
              </a:r>
              <a:r>
                <a:rPr lang="zh-CN" altLang="en-US" sz="1000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讲解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645" y="2122"/>
              <a:ext cx="5067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游戏属性</a:t>
              </a:r>
              <a:r>
                <a:rPr lang="zh-CN" altLang="en-US" sz="2000" b="1" dirty="0">
                  <a:ln w="6350">
                    <a:noFill/>
                  </a:ln>
                  <a:solidFill>
                    <a:schemeClr val="bg1"/>
                  </a:solidFill>
                  <a:latin typeface="锐字潮牌可变真言2.0简" panose="02020300000000000000" pitchFamily="18" charset="-122"/>
                  <a:ea typeface="锐字潮牌可变真言2.0简" panose="02020300000000000000" pitchFamily="18" charset="-122"/>
                </a:rPr>
                <a:t>Attribute</a:t>
              </a:r>
              <a:r>
                <a:rPr lang="zh-CN" altLang="en-US" sz="2000" b="1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设计</a:t>
              </a:r>
            </a:p>
          </p:txBody>
        </p:sp>
      </p:grpSp>
      <p:sp>
        <p:nvSpPr>
          <p:cNvPr id="18" name="矩形 17"/>
          <p:cNvSpPr/>
          <p:nvPr/>
        </p:nvSpPr>
        <p:spPr>
          <a:xfrm>
            <a:off x="2699792" y="1601857"/>
            <a:ext cx="104984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4000" dirty="0">
                <a:ln w="9525">
                  <a:solidFill>
                    <a:schemeClr val="bg1"/>
                  </a:solidFill>
                </a:ln>
                <a:pattFill prst="wd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</a:p>
        </p:txBody>
      </p:sp>
      <p:sp>
        <p:nvSpPr>
          <p:cNvPr id="19" name="矩形 18"/>
          <p:cNvSpPr/>
          <p:nvPr/>
        </p:nvSpPr>
        <p:spPr>
          <a:xfrm>
            <a:off x="2597508" y="2233196"/>
            <a:ext cx="1254412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n w="6350">
                  <a:noFill/>
                </a:ln>
                <a:solidFill>
                  <a:schemeClr val="bg1"/>
                </a:solidFill>
                <a:ea typeface="微软雅黑" panose="020B0503020204020204" pitchFamily="34" charset="-122"/>
              </a:rPr>
              <a:t>PART FIVE</a:t>
            </a: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3992066" y="1371600"/>
            <a:ext cx="0" cy="15411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9905" y="453390"/>
            <a:ext cx="257746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主属性(Att)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展示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827405" y="1314450"/>
            <a:ext cx="3235960" cy="3149600"/>
            <a:chOff x="1190" y="1781"/>
            <a:chExt cx="5724" cy="5538"/>
          </a:xfrm>
        </p:grpSpPr>
        <p:grpSp>
          <p:nvGrpSpPr>
            <p:cNvPr id="14" name="组合 13"/>
            <p:cNvGrpSpPr/>
            <p:nvPr/>
          </p:nvGrpSpPr>
          <p:grpSpPr>
            <a:xfrm>
              <a:off x="1190" y="1781"/>
              <a:ext cx="5725" cy="5539"/>
              <a:chOff x="1303" y="1724"/>
              <a:chExt cx="5725" cy="5539"/>
            </a:xfrm>
          </p:grpSpPr>
          <p:sp>
            <p:nvSpPr>
              <p:cNvPr id="2" name="圆角矩形 1"/>
              <p:cNvSpPr/>
              <p:nvPr/>
            </p:nvSpPr>
            <p:spPr>
              <a:xfrm>
                <a:off x="1303" y="3880"/>
                <a:ext cx="2010" cy="11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>
                    <a:latin typeface="等线" panose="02010600030101010101" charset="-122"/>
                    <a:ea typeface="等线" panose="02010600030101010101" charset="-122"/>
                  </a:rPr>
                  <a:t>Att</a:t>
                </a:r>
                <a:endParaRPr lang="en-US" altLang="zh-CN" sz="2400"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5" name="圆角矩形 4"/>
              <p:cNvSpPr/>
              <p:nvPr>
                <p:custDataLst>
                  <p:tags r:id="rId12"/>
                </p:custDataLst>
              </p:nvPr>
            </p:nvSpPr>
            <p:spPr>
              <a:xfrm>
                <a:off x="4591" y="4674"/>
                <a:ext cx="2437" cy="11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>
                    <a:latin typeface="等线" panose="02010600030101010101" charset="-122"/>
                    <a:ea typeface="等线" panose="02010600030101010101" charset="-122"/>
                  </a:rPr>
                  <a:t>意志WIL</a:t>
                </a:r>
              </a:p>
            </p:txBody>
          </p:sp>
          <p:sp>
            <p:nvSpPr>
              <p:cNvPr id="6" name="圆角矩形 5"/>
              <p:cNvSpPr/>
              <p:nvPr>
                <p:custDataLst>
                  <p:tags r:id="rId13"/>
                </p:custDataLst>
              </p:nvPr>
            </p:nvSpPr>
            <p:spPr>
              <a:xfrm>
                <a:off x="4591" y="6154"/>
                <a:ext cx="2437" cy="11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>
                    <a:latin typeface="等线" panose="02010600030101010101" charset="-122"/>
                    <a:ea typeface="等线" panose="02010600030101010101" charset="-122"/>
                    <a:cs typeface="等线" panose="02010600030101010101" charset="-122"/>
                  </a:rPr>
                  <a:t>运气LUC</a:t>
                </a:r>
              </a:p>
            </p:txBody>
          </p:sp>
          <p:sp>
            <p:nvSpPr>
              <p:cNvPr id="7" name="圆角矩形 6"/>
              <p:cNvSpPr/>
              <p:nvPr>
                <p:custDataLst>
                  <p:tags r:id="rId14"/>
                </p:custDataLst>
              </p:nvPr>
            </p:nvSpPr>
            <p:spPr>
              <a:xfrm>
                <a:off x="4591" y="1724"/>
                <a:ext cx="2437" cy="11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>
                    <a:latin typeface="等线" panose="02010600030101010101" charset="-122"/>
                    <a:ea typeface="等线" panose="02010600030101010101" charset="-122"/>
                  </a:rPr>
                  <a:t>智力</a:t>
                </a:r>
                <a:r>
                  <a:rPr lang="en-US" altLang="zh-CN" sz="2000"/>
                  <a:t>INT</a:t>
                </a:r>
              </a:p>
            </p:txBody>
          </p:sp>
          <p:cxnSp>
            <p:nvCxnSpPr>
              <p:cNvPr id="8" name="肘形连接符 7"/>
              <p:cNvCxnSpPr>
                <a:stCxn id="2" idx="3"/>
                <a:endCxn id="6" idx="1"/>
              </p:cNvCxnSpPr>
              <p:nvPr/>
            </p:nvCxnSpPr>
            <p:spPr>
              <a:xfrm>
                <a:off x="3313" y="4435"/>
                <a:ext cx="1278" cy="2274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B0761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圆角矩形 2"/>
            <p:cNvSpPr/>
            <p:nvPr>
              <p:custDataLst>
                <p:tags r:id="rId8"/>
              </p:custDataLst>
            </p:nvPr>
          </p:nvSpPr>
          <p:spPr>
            <a:xfrm>
              <a:off x="4478" y="3256"/>
              <a:ext cx="2436" cy="110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>
                  <a:latin typeface="等线" panose="02010600030101010101" charset="-122"/>
                  <a:ea typeface="等线" panose="02010600030101010101" charset="-122"/>
                </a:rPr>
                <a:t>体质CON</a:t>
              </a:r>
            </a:p>
          </p:txBody>
        </p:sp>
        <p:cxnSp>
          <p:nvCxnSpPr>
            <p:cNvPr id="4" name="肘形连接符 3"/>
            <p:cNvCxnSpPr>
              <a:stCxn id="7" idx="1"/>
              <a:endCxn id="2" idx="3"/>
            </p:cNvCxnSpPr>
            <p:nvPr>
              <p:custDataLst>
                <p:tags r:id="rId9"/>
              </p:custDataLst>
            </p:nvPr>
          </p:nvCxnSpPr>
          <p:spPr>
            <a:xfrm rot="10800000" flipV="1">
              <a:off x="3200" y="2336"/>
              <a:ext cx="1278" cy="2156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B076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肘形连接符 8"/>
            <p:cNvCxnSpPr>
              <a:stCxn id="2" idx="3"/>
              <a:endCxn id="5" idx="1"/>
            </p:cNvCxnSpPr>
            <p:nvPr>
              <p:custDataLst>
                <p:tags r:id="rId10"/>
              </p:custDataLst>
            </p:nvPr>
          </p:nvCxnSpPr>
          <p:spPr>
            <a:xfrm>
              <a:off x="3200" y="4492"/>
              <a:ext cx="1278" cy="794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B076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肘形连接符 10"/>
            <p:cNvCxnSpPr>
              <a:stCxn id="2" idx="3"/>
              <a:endCxn id="3" idx="1"/>
            </p:cNvCxnSpPr>
            <p:nvPr>
              <p:custDataLst>
                <p:tags r:id="rId11"/>
              </p:custDataLst>
            </p:nvPr>
          </p:nvCxnSpPr>
          <p:spPr>
            <a:xfrm flipV="1">
              <a:off x="3200" y="3811"/>
              <a:ext cx="1278" cy="681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B076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15510" y="494030"/>
            <a:ext cx="2853690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每日属性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(Att_Daily)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4932277" y="1982295"/>
            <a:ext cx="3401602" cy="1892149"/>
            <a:chOff x="895" y="2828"/>
            <a:chExt cx="6017" cy="3327"/>
          </a:xfrm>
        </p:grpSpPr>
        <p:grpSp>
          <p:nvGrpSpPr>
            <p:cNvPr id="30" name="组合 29"/>
            <p:cNvGrpSpPr/>
            <p:nvPr/>
          </p:nvGrpSpPr>
          <p:grpSpPr>
            <a:xfrm>
              <a:off x="895" y="3937"/>
              <a:ext cx="6003" cy="2218"/>
              <a:chOff x="1008" y="3880"/>
              <a:chExt cx="6003" cy="2218"/>
            </a:xfrm>
          </p:grpSpPr>
          <p:sp>
            <p:nvSpPr>
              <p:cNvPr id="31" name="圆角矩形 30"/>
              <p:cNvSpPr/>
              <p:nvPr>
                <p:custDataLst>
                  <p:tags r:id="rId6"/>
                </p:custDataLst>
              </p:nvPr>
            </p:nvSpPr>
            <p:spPr>
              <a:xfrm>
                <a:off x="1008" y="3880"/>
                <a:ext cx="2305" cy="11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>
                    <a:latin typeface="等线" panose="02010600030101010101" charset="-122"/>
                    <a:ea typeface="等线" panose="02010600030101010101" charset="-122"/>
                  </a:rPr>
                  <a:t>Att_Daily</a:t>
                </a:r>
                <a:endParaRPr lang="en-US" altLang="zh-CN" sz="2400"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32" name="圆角矩形 31"/>
              <p:cNvSpPr/>
              <p:nvPr>
                <p:custDataLst>
                  <p:tags r:id="rId7"/>
                </p:custDataLst>
              </p:nvPr>
            </p:nvSpPr>
            <p:spPr>
              <a:xfrm>
                <a:off x="4574" y="4989"/>
                <a:ext cx="2437" cy="11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>
                    <a:latin typeface="等线" panose="02010600030101010101" charset="-122"/>
                    <a:ea typeface="等线" panose="02010600030101010101" charset="-122"/>
                  </a:rPr>
                  <a:t>心情Mood</a:t>
                </a:r>
              </a:p>
            </p:txBody>
          </p:sp>
        </p:grpSp>
        <p:sp>
          <p:nvSpPr>
            <p:cNvPr id="36" name="圆角矩形 35"/>
            <p:cNvSpPr/>
            <p:nvPr>
              <p:custDataLst>
                <p:tags r:id="rId3"/>
              </p:custDataLst>
            </p:nvPr>
          </p:nvSpPr>
          <p:spPr>
            <a:xfrm>
              <a:off x="4476" y="2828"/>
              <a:ext cx="2436" cy="110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latin typeface="等线" panose="02010600030101010101" charset="-122"/>
                  <a:ea typeface="等线" panose="02010600030101010101" charset="-122"/>
                </a:rPr>
                <a:t>精力Energy</a:t>
              </a:r>
            </a:p>
          </p:txBody>
        </p:sp>
        <p:cxnSp>
          <p:nvCxnSpPr>
            <p:cNvPr id="38" name="肘形连接符 37"/>
            <p:cNvCxnSpPr>
              <a:stCxn id="31" idx="3"/>
              <a:endCxn id="32" idx="1"/>
            </p:cNvCxnSpPr>
            <p:nvPr>
              <p:custDataLst>
                <p:tags r:id="rId4"/>
              </p:custDataLst>
            </p:nvPr>
          </p:nvCxnSpPr>
          <p:spPr>
            <a:xfrm>
              <a:off x="3199" y="4492"/>
              <a:ext cx="1261" cy="1109"/>
            </a:xfrm>
            <a:prstGeom prst="bentConnector3">
              <a:avLst>
                <a:gd name="adj1" fmla="val 50012"/>
              </a:avLst>
            </a:prstGeom>
            <a:ln w="25400">
              <a:solidFill>
                <a:srgbClr val="B076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肘形连接符 38"/>
            <p:cNvCxnSpPr>
              <a:stCxn id="31" idx="3"/>
              <a:endCxn id="36" idx="1"/>
            </p:cNvCxnSpPr>
            <p:nvPr>
              <p:custDataLst>
                <p:tags r:id="rId5"/>
              </p:custDataLst>
            </p:nvPr>
          </p:nvCxnSpPr>
          <p:spPr>
            <a:xfrm flipV="1">
              <a:off x="3199" y="3383"/>
              <a:ext cx="1276" cy="1109"/>
            </a:xfrm>
            <a:prstGeom prst="bentConnector3">
              <a:avLst>
                <a:gd name="adj1" fmla="val 49968"/>
              </a:avLst>
            </a:prstGeom>
            <a:ln w="25400">
              <a:solidFill>
                <a:srgbClr val="B076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11955" y="1602105"/>
            <a:ext cx="2520315" cy="944245"/>
            <a:chOff x="6633" y="2450"/>
            <a:chExt cx="3969" cy="1487"/>
          </a:xfrm>
        </p:grpSpPr>
        <p:sp>
          <p:nvSpPr>
            <p:cNvPr id="16" name="矩形 15"/>
            <p:cNvSpPr/>
            <p:nvPr/>
          </p:nvSpPr>
          <p:spPr>
            <a:xfrm>
              <a:off x="6633" y="3066"/>
              <a:ext cx="3868" cy="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algn="l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000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游戏类型</a:t>
              </a:r>
            </a:p>
            <a:p>
              <a:pPr marL="171450" indent="-171450" algn="l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000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平台选择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633" y="2450"/>
              <a:ext cx="3969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游戏类型与平台选择</a:t>
              </a:r>
            </a:p>
          </p:txBody>
        </p:sp>
      </p:grpSp>
      <p:sp>
        <p:nvSpPr>
          <p:cNvPr id="18" name="矩形 17"/>
          <p:cNvSpPr/>
          <p:nvPr/>
        </p:nvSpPr>
        <p:spPr>
          <a:xfrm>
            <a:off x="2699792" y="1601857"/>
            <a:ext cx="104984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4000" dirty="0">
                <a:ln w="9525">
                  <a:solidFill>
                    <a:schemeClr val="bg1"/>
                  </a:solidFill>
                </a:ln>
                <a:pattFill prst="wd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Impact" panose="020B0806030902050204" pitchFamily="34" charset="0"/>
                <a:ea typeface="微软雅黑" panose="020B0503020204020204" pitchFamily="34" charset="-122"/>
              </a:rPr>
              <a:t>06</a:t>
            </a:r>
          </a:p>
        </p:txBody>
      </p:sp>
      <p:sp>
        <p:nvSpPr>
          <p:cNvPr id="19" name="矩形 18"/>
          <p:cNvSpPr/>
          <p:nvPr/>
        </p:nvSpPr>
        <p:spPr>
          <a:xfrm>
            <a:off x="2597508" y="2233196"/>
            <a:ext cx="1254412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n w="6350">
                  <a:noFill/>
                </a:ln>
                <a:solidFill>
                  <a:schemeClr val="bg1"/>
                </a:solidFill>
                <a:ea typeface="微软雅黑" panose="020B0503020204020204" pitchFamily="34" charset="-122"/>
              </a:rPr>
              <a:t>PART SIX</a:t>
            </a: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3992066" y="1371600"/>
            <a:ext cx="0" cy="15411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9589" y="453617"/>
            <a:ext cx="2160587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游戏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类型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11505" y="1564005"/>
            <a:ext cx="5430520" cy="2322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25000"/>
              </a:lnSpc>
              <a:buClrTx/>
              <a:buSzTx/>
              <a:buFontTx/>
            </a:pPr>
            <a:r>
              <a:rPr sz="2000" b="1" dirty="0">
                <a:solidFill>
                  <a:srgbClr val="F0A22E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为什么选择MUD</a:t>
            </a:r>
            <a:r>
              <a:rPr lang="zh-CN" sz="2000" b="1" dirty="0">
                <a:solidFill>
                  <a:srgbClr val="F0A22E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？</a:t>
            </a:r>
            <a:endParaRPr sz="2000" b="1" dirty="0">
              <a:solidFill>
                <a:schemeClr val="tx1"/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indent="-285750" algn="l" fontAlgn="auto">
              <a:lnSpc>
                <a:spcPct val="125000"/>
              </a:lnSpc>
              <a:buClrTx/>
              <a:buSzTx/>
              <a:buFont typeface="Wingdings" panose="05000000000000000000" charset="0"/>
              <a:buChar char="ü"/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丰富的想象空间，构建独特的游戏体验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;</a:t>
            </a:r>
            <a:endParaRPr sz="1600" dirty="0">
              <a:solidFill>
                <a:schemeClr val="bg1">
                  <a:lumMod val="50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indent="-285750" algn="l" fontAlgn="auto">
              <a:lnSpc>
                <a:spcPct val="125000"/>
              </a:lnSpc>
              <a:buClrTx/>
              <a:buSzTx/>
              <a:buFont typeface="Wingdings" panose="05000000000000000000" charset="0"/>
              <a:buChar char="ü"/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开发相对简洁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;</a:t>
            </a:r>
            <a:endParaRPr sz="1600" dirty="0">
              <a:solidFill>
                <a:schemeClr val="bg1">
                  <a:lumMod val="50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indent="-285750" algn="l" fontAlgn="auto">
              <a:lnSpc>
                <a:spcPct val="125000"/>
              </a:lnSpc>
              <a:buClrTx/>
              <a:buSzTx/>
              <a:buFont typeface="Wingdings" panose="05000000000000000000" charset="0"/>
              <a:buChar char="ü"/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游戏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更加聚焦于故事、角色与互动性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;</a:t>
            </a:r>
            <a:endParaRPr sz="1600" dirty="0">
              <a:solidFill>
                <a:schemeClr val="bg1">
                  <a:lumMod val="50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indent="-285750" algn="l" fontAlgn="auto">
              <a:lnSpc>
                <a:spcPct val="125000"/>
              </a:lnSpc>
              <a:buClrTx/>
              <a:buSzTx/>
              <a:buFont typeface="Wingdings" panose="05000000000000000000" charset="0"/>
              <a:buChar char="ü"/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因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复古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与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文本主导</a:t>
            </a: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的特点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，重新获得关注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;</a:t>
            </a:r>
            <a:endParaRPr sz="1600" dirty="0">
              <a:solidFill>
                <a:schemeClr val="bg1">
                  <a:lumMod val="50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indent="-285750" algn="l" fontAlgn="auto">
              <a:lnSpc>
                <a:spcPct val="125000"/>
              </a:lnSpc>
              <a:buClrTx/>
              <a:buSzTx/>
              <a:buFont typeface="Wingdings" panose="05000000000000000000" charset="0"/>
              <a:buChar char="ü"/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开发者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对游戏史的尊重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;</a:t>
            </a:r>
            <a:endParaRPr lang="zh-CN" sz="1600" dirty="0">
              <a:solidFill>
                <a:schemeClr val="bg1">
                  <a:lumMod val="50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indent="-285750" algn="l" fontAlgn="auto">
              <a:lnSpc>
                <a:spcPct val="125000"/>
              </a:lnSpc>
              <a:buClrTx/>
              <a:buSzTx/>
              <a:buFont typeface="Wingdings" panose="05000000000000000000" charset="0"/>
              <a:buChar char="ü"/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对现代玩家需求的理解与创新的追求。</a:t>
            </a:r>
          </a:p>
        </p:txBody>
      </p:sp>
      <p:pic>
        <p:nvPicPr>
          <p:cNvPr id="6" name="图片 5" descr="MU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555" y="1564005"/>
            <a:ext cx="3350895" cy="230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9589" y="453617"/>
            <a:ext cx="2160587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平台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899160" y="1459865"/>
            <a:ext cx="250761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sz="2000" b="1" dirty="0">
                <a:solidFill>
                  <a:srgbClr val="A5644E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优势：</a:t>
            </a:r>
            <a:endParaRPr sz="2000" b="1" dirty="0">
              <a:solidFill>
                <a:srgbClr val="F0A22E"/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ü"/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庞大的用户群体</a:t>
            </a: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ü"/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即时互动</a:t>
            </a: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ü"/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跨平台性</a:t>
            </a: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ü"/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成熟的API接口</a:t>
            </a: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ü"/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社交网络扩散</a:t>
            </a: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795645" y="1275715"/>
            <a:ext cx="2507615" cy="276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sz="2000" b="1" dirty="0">
                <a:solidFill>
                  <a:srgbClr val="A5644E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考虑：</a:t>
            </a:r>
            <a:endParaRPr sz="2000" b="1" dirty="0">
              <a:solidFill>
                <a:srgbClr val="F0A22E"/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用户隐私</a:t>
            </a: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平台限制</a:t>
            </a: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稳定性和兼容性</a:t>
            </a: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用户习惯</a:t>
            </a: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版权与合规</a:t>
            </a: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平台对bot的限制</a:t>
            </a:r>
          </a:p>
        </p:txBody>
      </p:sp>
      <p:sp>
        <p:nvSpPr>
          <p:cNvPr id="4" name="流程图: 离页连接符 3"/>
          <p:cNvSpPr/>
          <p:nvPr/>
        </p:nvSpPr>
        <p:spPr>
          <a:xfrm>
            <a:off x="3131820" y="1483360"/>
            <a:ext cx="2376170" cy="2376170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lnSpc>
                <a:spcPct val="190000"/>
              </a:lnSpc>
            </a:pPr>
            <a:r>
              <a:rPr lang="zh-CN" altLang="en-US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QQ、KOOK等</a:t>
            </a:r>
          </a:p>
          <a:p>
            <a:pPr indent="0" algn="ctr" fontAlgn="auto">
              <a:lnSpc>
                <a:spcPct val="190000"/>
              </a:lnSpc>
            </a:pPr>
            <a:r>
              <a:rPr lang="zh-CN" altLang="en-US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聊天平台的</a:t>
            </a:r>
          </a:p>
          <a:p>
            <a:pPr indent="0" algn="ctr" fontAlgn="auto">
              <a:lnSpc>
                <a:spcPct val="190000"/>
              </a:lnSpc>
            </a:pPr>
            <a:r>
              <a:rPr lang="zh-CN" altLang="en-US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优势与考虑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34815" y="1707515"/>
            <a:ext cx="2778760" cy="713105"/>
            <a:chOff x="6645" y="2122"/>
            <a:chExt cx="3969" cy="1123"/>
          </a:xfrm>
        </p:grpSpPr>
        <p:sp>
          <p:nvSpPr>
            <p:cNvPr id="16" name="矩形 15"/>
            <p:cNvSpPr/>
            <p:nvPr/>
          </p:nvSpPr>
          <p:spPr>
            <a:xfrm>
              <a:off x="6645" y="2738"/>
              <a:ext cx="3945" cy="5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algn="l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000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实现技术详解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645" y="2122"/>
              <a:ext cx="3969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sz="2000" b="1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技术实现与方案</a:t>
              </a:r>
            </a:p>
          </p:txBody>
        </p:sp>
      </p:grpSp>
      <p:sp>
        <p:nvSpPr>
          <p:cNvPr id="18" name="矩形 17"/>
          <p:cNvSpPr/>
          <p:nvPr/>
        </p:nvSpPr>
        <p:spPr>
          <a:xfrm>
            <a:off x="2699792" y="1601857"/>
            <a:ext cx="104984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4000" dirty="0">
                <a:ln w="9525">
                  <a:solidFill>
                    <a:schemeClr val="bg1"/>
                  </a:solidFill>
                </a:ln>
                <a:pattFill prst="wd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Impact" panose="020B0806030902050204" pitchFamily="34" charset="0"/>
                <a:ea typeface="微软雅黑" panose="020B0503020204020204" pitchFamily="34" charset="-122"/>
              </a:rPr>
              <a:t>07</a:t>
            </a:r>
          </a:p>
        </p:txBody>
      </p:sp>
      <p:sp>
        <p:nvSpPr>
          <p:cNvPr id="19" name="矩形 18"/>
          <p:cNvSpPr/>
          <p:nvPr/>
        </p:nvSpPr>
        <p:spPr>
          <a:xfrm>
            <a:off x="2597508" y="2233196"/>
            <a:ext cx="1254412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n w="6350">
                  <a:noFill/>
                </a:ln>
                <a:solidFill>
                  <a:schemeClr val="bg1"/>
                </a:solidFill>
                <a:ea typeface="微软雅黑" panose="020B0503020204020204" pitchFamily="34" charset="-122"/>
              </a:rPr>
              <a:t>PART SEVEN</a:t>
            </a: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3992066" y="1371600"/>
            <a:ext cx="0" cy="15411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4"/>
          <p:cNvSpPr>
            <a:spLocks noChangeArrowheads="1"/>
          </p:cNvSpPr>
          <p:nvPr/>
        </p:nvSpPr>
        <p:spPr bwMode="auto">
          <a:xfrm>
            <a:off x="5625584" y="1324180"/>
            <a:ext cx="2664296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indent="0" algn="l" fontAlgn="auto">
              <a:lnSpc>
                <a:spcPct val="125000"/>
              </a:lnSpc>
              <a:spcBef>
                <a:spcPts val="300"/>
              </a:spcBef>
              <a:buClrTx/>
              <a:buSzTx/>
              <a:buFontTx/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实时性</a:t>
            </a:r>
          </a:p>
        </p:txBody>
      </p:sp>
      <p:sp>
        <p:nvSpPr>
          <p:cNvPr id="6153" name="椭圆 6152"/>
          <p:cNvSpPr/>
          <p:nvPr/>
        </p:nvSpPr>
        <p:spPr>
          <a:xfrm>
            <a:off x="4797492" y="1258283"/>
            <a:ext cx="504056" cy="5042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9" name="Rectangle 24"/>
          <p:cNvSpPr>
            <a:spLocks noChangeArrowheads="1"/>
          </p:cNvSpPr>
          <p:nvPr/>
        </p:nvSpPr>
        <p:spPr bwMode="auto">
          <a:xfrm>
            <a:off x="5626219" y="2187464"/>
            <a:ext cx="2664296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indent="0" algn="l" fontAlgn="auto">
              <a:lnSpc>
                <a:spcPct val="125000"/>
              </a:lnSpc>
              <a:spcBef>
                <a:spcPts val="300"/>
              </a:spcBef>
              <a:buClrTx/>
              <a:buSzTx/>
              <a:buFontTx/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减少网络开销</a:t>
            </a:r>
          </a:p>
        </p:txBody>
      </p:sp>
      <p:sp>
        <p:nvSpPr>
          <p:cNvPr id="50" name="椭圆 49"/>
          <p:cNvSpPr/>
          <p:nvPr/>
        </p:nvSpPr>
        <p:spPr>
          <a:xfrm>
            <a:off x="4797492" y="2113312"/>
            <a:ext cx="504056" cy="5042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1" name="Rectangle 24"/>
          <p:cNvSpPr>
            <a:spLocks noChangeArrowheads="1"/>
          </p:cNvSpPr>
          <p:nvPr/>
        </p:nvSpPr>
        <p:spPr bwMode="auto">
          <a:xfrm>
            <a:off x="5626219" y="3042216"/>
            <a:ext cx="2664296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indent="0" algn="l" fontAlgn="auto">
              <a:lnSpc>
                <a:spcPct val="125000"/>
              </a:lnSpc>
              <a:spcBef>
                <a:spcPts val="300"/>
              </a:spcBef>
              <a:buClrTx/>
              <a:buSzTx/>
              <a:buFontTx/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数据推送</a:t>
            </a:r>
          </a:p>
        </p:txBody>
      </p:sp>
      <p:sp>
        <p:nvSpPr>
          <p:cNvPr id="52" name="椭圆 51"/>
          <p:cNvSpPr/>
          <p:nvPr/>
        </p:nvSpPr>
        <p:spPr>
          <a:xfrm>
            <a:off x="4797492" y="2961714"/>
            <a:ext cx="504056" cy="5042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3" name="Rectangle 24"/>
          <p:cNvSpPr>
            <a:spLocks noChangeArrowheads="1"/>
          </p:cNvSpPr>
          <p:nvPr/>
        </p:nvSpPr>
        <p:spPr bwMode="auto">
          <a:xfrm>
            <a:off x="5626219" y="3897245"/>
            <a:ext cx="2664296" cy="33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高并发处理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54" name="椭圆 53"/>
          <p:cNvSpPr/>
          <p:nvPr/>
        </p:nvSpPr>
        <p:spPr>
          <a:xfrm>
            <a:off x="4797492" y="3816742"/>
            <a:ext cx="504056" cy="5042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509589" y="453617"/>
            <a:ext cx="2160587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2400" dirty="0">
                <a:solidFill>
                  <a:srgbClr val="A564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详解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43940" y="1131570"/>
            <a:ext cx="2989580" cy="3529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30000"/>
              </a:lnSpc>
            </a:pPr>
            <a:r>
              <a:rPr lang="zh-CN" altLang="en-US" sz="2000" b="1" dirty="0">
                <a:solidFill>
                  <a:srgbClr val="F0A22E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bot与Websocket的使用</a:t>
            </a:r>
          </a:p>
          <a:p>
            <a:pPr indent="4572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Websocket为QQbot提供了一个持久化的、全双工的通讯通道。这种连接方式相比传统的HTTP请求，能更加实时、高效地传输数据，尤其在QQbot这样需要频繁与用户互动的应用中显得尤为重要。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9589" y="453617"/>
            <a:ext cx="2160587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</a:t>
            </a:r>
            <a:r>
              <a:rPr lang="zh-CN" altLang="en-US" sz="2400" dirty="0">
                <a:solidFill>
                  <a:srgbClr val="A5644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详解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043940" y="1275715"/>
            <a:ext cx="2507615" cy="29102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sz="2000" b="1" dirty="0">
                <a:solidFill>
                  <a:srgbClr val="A5644E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优势：</a:t>
            </a:r>
            <a:endParaRPr sz="2000" b="1" dirty="0">
              <a:solidFill>
                <a:srgbClr val="F0A22E"/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ü"/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轻量级</a:t>
            </a:r>
            <a:endParaRPr sz="1600" dirty="0">
              <a:solidFill>
                <a:schemeClr val="bg1">
                  <a:lumMod val="50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ü"/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嵌入性</a:t>
            </a:r>
            <a:endParaRPr sz="1600" dirty="0">
              <a:solidFill>
                <a:schemeClr val="bg1">
                  <a:lumMod val="50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ü"/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可扩展</a:t>
            </a:r>
            <a:r>
              <a:rPr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性</a:t>
            </a: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ü"/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生态系统</a:t>
            </a:r>
            <a:endParaRPr sz="1600" dirty="0">
              <a:solidFill>
                <a:schemeClr val="bg1">
                  <a:lumMod val="50000"/>
                </a:schemeClr>
              </a:solidFill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ü"/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易于维护</a:t>
            </a: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ü"/>
            </a:pPr>
            <a:r>
              <a:rPr lang="zh-CN"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跨平台</a:t>
            </a: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012180" y="1483360"/>
            <a:ext cx="2507615" cy="2667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sz="2000" b="1" dirty="0">
                <a:solidFill>
                  <a:srgbClr val="A5644E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实践：</a:t>
            </a: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游戏逻辑处理</a:t>
            </a: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后端服务构建</a:t>
            </a: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数据处理与分析</a:t>
            </a: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Websocket通信</a:t>
            </a: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与前端的交互</a:t>
            </a:r>
          </a:p>
        </p:txBody>
      </p:sp>
      <p:sp>
        <p:nvSpPr>
          <p:cNvPr id="4" name="泪滴形 3"/>
          <p:cNvSpPr/>
          <p:nvPr/>
        </p:nvSpPr>
        <p:spPr>
          <a:xfrm>
            <a:off x="2988310" y="1483360"/>
            <a:ext cx="2376170" cy="237617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后端使用Lua、Python的优势与实践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18940" y="1602105"/>
            <a:ext cx="2520315" cy="1174750"/>
            <a:chOff x="6633" y="2689"/>
            <a:chExt cx="3969" cy="1850"/>
          </a:xfrm>
        </p:grpSpPr>
        <p:sp>
          <p:nvSpPr>
            <p:cNvPr id="12" name="矩形 11"/>
            <p:cNvSpPr/>
            <p:nvPr/>
          </p:nvSpPr>
          <p:spPr>
            <a:xfrm>
              <a:off x="6633" y="3305"/>
              <a:ext cx="3887" cy="12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algn="l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000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课程背景与要求</a:t>
              </a:r>
            </a:p>
            <a:p>
              <a:pPr marL="171450" indent="-171450" algn="l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000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为何选择“养成类校园游戏”为主题</a:t>
              </a:r>
            </a:p>
            <a:p>
              <a:pPr marL="171450" indent="-171450" algn="l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000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项目的预期目标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33" y="2689"/>
              <a:ext cx="3969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项目背景与目的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2699792" y="1601857"/>
            <a:ext cx="10498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4000" dirty="0">
                <a:ln w="9525">
                  <a:solidFill>
                    <a:schemeClr val="bg1"/>
                  </a:solidFill>
                </a:ln>
                <a:pattFill prst="wd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5" name="矩形 14"/>
          <p:cNvSpPr/>
          <p:nvPr/>
        </p:nvSpPr>
        <p:spPr>
          <a:xfrm>
            <a:off x="2683869" y="2233196"/>
            <a:ext cx="1081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n w="6350">
                  <a:noFill/>
                </a:ln>
                <a:solidFill>
                  <a:schemeClr val="bg1"/>
                </a:solidFill>
                <a:ea typeface="微软雅黑" panose="020B0503020204020204" pitchFamily="34" charset="-122"/>
              </a:rPr>
              <a:t>PART ONE</a:t>
            </a: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3992066" y="1371600"/>
            <a:ext cx="0" cy="15411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11955" y="1602105"/>
            <a:ext cx="2520315" cy="944245"/>
            <a:chOff x="6633" y="2450"/>
            <a:chExt cx="3969" cy="1487"/>
          </a:xfrm>
        </p:grpSpPr>
        <p:sp>
          <p:nvSpPr>
            <p:cNvPr id="16" name="矩形 15"/>
            <p:cNvSpPr/>
            <p:nvPr/>
          </p:nvSpPr>
          <p:spPr>
            <a:xfrm>
              <a:off x="6633" y="3066"/>
              <a:ext cx="3875" cy="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algn="l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000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初步的研究与实现计划</a:t>
              </a:r>
            </a:p>
            <a:p>
              <a:pPr marL="171450" indent="-171450" algn="l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000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预期的挑战与对策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633" y="2450"/>
              <a:ext cx="3969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项目初步计划与策略</a:t>
              </a:r>
            </a:p>
          </p:txBody>
        </p:sp>
      </p:grpSp>
      <p:sp>
        <p:nvSpPr>
          <p:cNvPr id="18" name="矩形 17"/>
          <p:cNvSpPr/>
          <p:nvPr/>
        </p:nvSpPr>
        <p:spPr>
          <a:xfrm>
            <a:off x="2699792" y="1601857"/>
            <a:ext cx="104984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4000" dirty="0">
                <a:ln w="9525">
                  <a:solidFill>
                    <a:schemeClr val="bg1"/>
                  </a:solidFill>
                </a:ln>
                <a:pattFill prst="wd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Impact" panose="020B0806030902050204" pitchFamily="34" charset="0"/>
                <a:ea typeface="微软雅黑" panose="020B0503020204020204" pitchFamily="34" charset="-122"/>
              </a:rPr>
              <a:t>08</a:t>
            </a:r>
          </a:p>
        </p:txBody>
      </p:sp>
      <p:sp>
        <p:nvSpPr>
          <p:cNvPr id="19" name="矩形 18"/>
          <p:cNvSpPr/>
          <p:nvPr/>
        </p:nvSpPr>
        <p:spPr>
          <a:xfrm>
            <a:off x="2597508" y="2233196"/>
            <a:ext cx="1254412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n w="6350">
                  <a:noFill/>
                </a:ln>
                <a:solidFill>
                  <a:schemeClr val="bg1"/>
                </a:solidFill>
                <a:ea typeface="微软雅黑" panose="020B0503020204020204" pitchFamily="34" charset="-122"/>
              </a:rPr>
              <a:t>PART EIGHT</a:t>
            </a: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3992066" y="1371600"/>
            <a:ext cx="0" cy="15411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9"/>
          <p:cNvSpPr>
            <a:spLocks noChangeArrowheads="1"/>
          </p:cNvSpPr>
          <p:nvPr/>
        </p:nvSpPr>
        <p:spPr bwMode="auto">
          <a:xfrm>
            <a:off x="509905" y="453390"/>
            <a:ext cx="322770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初步的研究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与实现计划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498033" y="1347641"/>
            <a:ext cx="2374900" cy="2996538"/>
            <a:chOff x="1455" y="2098"/>
            <a:chExt cx="3740" cy="4719"/>
          </a:xfrm>
        </p:grpSpPr>
        <p:sp>
          <p:nvSpPr>
            <p:cNvPr id="18438" name="Oval 6"/>
            <p:cNvSpPr>
              <a:spLocks noChangeArrowheads="1"/>
            </p:cNvSpPr>
            <p:nvPr/>
          </p:nvSpPr>
          <p:spPr bwMode="auto">
            <a:xfrm>
              <a:off x="1455" y="2098"/>
              <a:ext cx="735" cy="7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sz="1600">
                <a:latin typeface="等线 Light" panose="02010600030101010101" charset="-122"/>
                <a:ea typeface="等线 Light" panose="02010600030101010101" charset="-122"/>
              </a:endParaRPr>
            </a:p>
          </p:txBody>
        </p:sp>
        <p:sp>
          <p:nvSpPr>
            <p:cNvPr id="18451" name="Oval 19"/>
            <p:cNvSpPr>
              <a:spLocks noChangeArrowheads="1"/>
            </p:cNvSpPr>
            <p:nvPr/>
          </p:nvSpPr>
          <p:spPr bwMode="auto">
            <a:xfrm>
              <a:off x="1455" y="3429"/>
              <a:ext cx="735" cy="7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4" name="Oval 22"/>
            <p:cNvSpPr>
              <a:spLocks noChangeArrowheads="1"/>
            </p:cNvSpPr>
            <p:nvPr/>
          </p:nvSpPr>
          <p:spPr bwMode="auto">
            <a:xfrm>
              <a:off x="1455" y="4754"/>
              <a:ext cx="735" cy="73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3" name="Oval 31"/>
            <p:cNvSpPr>
              <a:spLocks noChangeArrowheads="1"/>
            </p:cNvSpPr>
            <p:nvPr/>
          </p:nvSpPr>
          <p:spPr bwMode="auto">
            <a:xfrm>
              <a:off x="1455" y="6079"/>
              <a:ext cx="735" cy="7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5" name="Rectangle 33"/>
            <p:cNvSpPr>
              <a:spLocks noChangeArrowheads="1"/>
            </p:cNvSpPr>
            <p:nvPr/>
          </p:nvSpPr>
          <p:spPr bwMode="auto">
            <a:xfrm>
              <a:off x="2365" y="2209"/>
              <a:ext cx="2830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ts val="500"/>
                </a:spcBef>
              </a:pPr>
              <a:r>
                <a:rPr lang="zh-CN" sz="1600" dirty="0">
                  <a:solidFill>
                    <a:schemeClr val="bg1">
                      <a:lumMod val="50000"/>
                    </a:schemeClr>
                  </a:solidFill>
                  <a:latin typeface="等线 Light" panose="02010600030101010101" charset="-122"/>
                  <a:ea typeface="等线 Light" panose="02010600030101010101" charset="-122"/>
                </a:rPr>
                <a:t>需求分析</a:t>
              </a:r>
            </a:p>
          </p:txBody>
        </p:sp>
        <p:sp>
          <p:nvSpPr>
            <p:cNvPr id="18466" name="Rectangle 34"/>
            <p:cNvSpPr>
              <a:spLocks noChangeArrowheads="1"/>
            </p:cNvSpPr>
            <p:nvPr/>
          </p:nvSpPr>
          <p:spPr bwMode="auto">
            <a:xfrm>
              <a:off x="2365" y="3586"/>
              <a:ext cx="2830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ts val="500"/>
                </a:spcBef>
                <a:buClrTx/>
                <a:buSzTx/>
                <a:buFontTx/>
              </a:pPr>
              <a:r>
                <a:rPr lang="zh-CN" sz="1600" dirty="0">
                  <a:solidFill>
                    <a:schemeClr val="bg1">
                      <a:lumMod val="50000"/>
                    </a:schemeClr>
                  </a:solidFill>
                  <a:latin typeface="等线 Light" panose="02010600030101010101" charset="-122"/>
                  <a:ea typeface="等线 Light" panose="02010600030101010101" charset="-122"/>
                </a:rPr>
                <a:t>技术选型</a:t>
              </a:r>
            </a:p>
          </p:txBody>
        </p:sp>
        <p:sp>
          <p:nvSpPr>
            <p:cNvPr id="18467" name="Rectangle 35"/>
            <p:cNvSpPr>
              <a:spLocks noChangeArrowheads="1"/>
            </p:cNvSpPr>
            <p:nvPr/>
          </p:nvSpPr>
          <p:spPr bwMode="auto">
            <a:xfrm>
              <a:off x="2365" y="4871"/>
              <a:ext cx="2830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ts val="500"/>
                </a:spcBef>
                <a:buClrTx/>
                <a:buSzTx/>
                <a:buFontTx/>
              </a:pPr>
              <a:r>
                <a:rPr lang="zh-CN" sz="1600" dirty="0">
                  <a:solidFill>
                    <a:schemeClr val="bg1">
                      <a:lumMod val="50000"/>
                    </a:schemeClr>
                  </a:solidFill>
                  <a:latin typeface="等线 Light" panose="02010600030101010101" charset="-122"/>
                  <a:ea typeface="等线 Light" panose="02010600030101010101" charset="-122"/>
                </a:rPr>
                <a:t>原型设计</a:t>
              </a:r>
            </a:p>
          </p:txBody>
        </p:sp>
        <p:sp>
          <p:nvSpPr>
            <p:cNvPr id="18468" name="Rectangle 36"/>
            <p:cNvSpPr>
              <a:spLocks noChangeArrowheads="1"/>
            </p:cNvSpPr>
            <p:nvPr/>
          </p:nvSpPr>
          <p:spPr bwMode="auto">
            <a:xfrm>
              <a:off x="2365" y="6195"/>
              <a:ext cx="2830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ts val="500"/>
                </a:spcBef>
                <a:buClrTx/>
                <a:buSzTx/>
                <a:buFontTx/>
              </a:pPr>
              <a:r>
                <a:rPr lang="zh-CN" sz="1600" dirty="0">
                  <a:solidFill>
                    <a:schemeClr val="bg1">
                      <a:lumMod val="50000"/>
                    </a:schemeClr>
                  </a:solidFill>
                  <a:latin typeface="等线 Light" panose="02010600030101010101" charset="-122"/>
                  <a:ea typeface="等线 Light" panose="02010600030101010101" charset="-122"/>
                </a:rPr>
                <a:t>数据库设计</a:t>
              </a: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489" y="2169"/>
              <a:ext cx="876" cy="61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3" name="文本框 2"/>
            <p:cNvSpPr txBox="1"/>
            <p:nvPr>
              <p:custDataLst>
                <p:tags r:id="rId5"/>
              </p:custDataLst>
            </p:nvPr>
          </p:nvSpPr>
          <p:spPr>
            <a:xfrm>
              <a:off x="1489" y="3490"/>
              <a:ext cx="876" cy="61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4" name="文本框 3"/>
            <p:cNvSpPr txBox="1"/>
            <p:nvPr>
              <p:custDataLst>
                <p:tags r:id="rId6"/>
              </p:custDataLst>
            </p:nvPr>
          </p:nvSpPr>
          <p:spPr>
            <a:xfrm>
              <a:off x="1489" y="4816"/>
              <a:ext cx="876" cy="61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7"/>
              </p:custDataLst>
            </p:nvPr>
          </p:nvSpPr>
          <p:spPr>
            <a:xfrm>
              <a:off x="1489" y="6143"/>
              <a:ext cx="876" cy="61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04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514257" y="1347614"/>
            <a:ext cx="3384550" cy="2996565"/>
            <a:chOff x="7580" y="2098"/>
            <a:chExt cx="5330" cy="4719"/>
          </a:xfrm>
        </p:grpSpPr>
        <p:sp>
          <p:nvSpPr>
            <p:cNvPr id="18443" name="Oval 11"/>
            <p:cNvSpPr>
              <a:spLocks noChangeArrowheads="1"/>
            </p:cNvSpPr>
            <p:nvPr/>
          </p:nvSpPr>
          <p:spPr bwMode="auto">
            <a:xfrm>
              <a:off x="7580" y="3429"/>
              <a:ext cx="735" cy="7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8" name="Oval 16"/>
            <p:cNvSpPr>
              <a:spLocks noChangeArrowheads="1"/>
            </p:cNvSpPr>
            <p:nvPr/>
          </p:nvSpPr>
          <p:spPr bwMode="auto">
            <a:xfrm>
              <a:off x="7580" y="2098"/>
              <a:ext cx="735" cy="7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7" name="Oval 25"/>
            <p:cNvSpPr>
              <a:spLocks noChangeArrowheads="1"/>
            </p:cNvSpPr>
            <p:nvPr/>
          </p:nvSpPr>
          <p:spPr bwMode="auto">
            <a:xfrm>
              <a:off x="7580" y="6079"/>
              <a:ext cx="735" cy="7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0" name="Oval 28"/>
            <p:cNvSpPr>
              <a:spLocks noChangeArrowheads="1"/>
            </p:cNvSpPr>
            <p:nvPr/>
          </p:nvSpPr>
          <p:spPr bwMode="auto">
            <a:xfrm>
              <a:off x="7580" y="4754"/>
              <a:ext cx="735" cy="73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9" name="Rectangle 37"/>
            <p:cNvSpPr>
              <a:spLocks noChangeArrowheads="1"/>
            </p:cNvSpPr>
            <p:nvPr/>
          </p:nvSpPr>
          <p:spPr bwMode="auto">
            <a:xfrm>
              <a:off x="8488" y="2209"/>
              <a:ext cx="4422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ts val="500"/>
                </a:spcBef>
                <a:buClrTx/>
                <a:buSzTx/>
                <a:buFontTx/>
              </a:pPr>
              <a:r>
                <a:rPr lang="zh-CN" sz="1600" dirty="0">
                  <a:solidFill>
                    <a:schemeClr val="bg1">
                      <a:lumMod val="50000"/>
                    </a:schemeClr>
                  </a:solidFill>
                  <a:latin typeface="等线 Light" panose="02010600030101010101" charset="-122"/>
                  <a:ea typeface="等线 Light" panose="02010600030101010101" charset="-122"/>
                </a:rPr>
                <a:t>后端开发</a:t>
              </a:r>
            </a:p>
          </p:txBody>
        </p:sp>
        <p:sp>
          <p:nvSpPr>
            <p:cNvPr id="18470" name="Rectangle 38"/>
            <p:cNvSpPr>
              <a:spLocks noChangeArrowheads="1"/>
            </p:cNvSpPr>
            <p:nvPr/>
          </p:nvSpPr>
          <p:spPr bwMode="auto">
            <a:xfrm>
              <a:off x="8488" y="3549"/>
              <a:ext cx="4422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ts val="500"/>
                </a:spcBef>
                <a:buClrTx/>
                <a:buSzTx/>
                <a:buFontTx/>
              </a:pPr>
              <a:r>
                <a:rPr lang="zh-CN" sz="1600" dirty="0">
                  <a:solidFill>
                    <a:schemeClr val="bg1">
                      <a:lumMod val="50000"/>
                    </a:schemeClr>
                  </a:solidFill>
                  <a:latin typeface="等线 Light" panose="02010600030101010101" charset="-122"/>
                  <a:ea typeface="等线 Light" panose="02010600030101010101" charset="-122"/>
                </a:rPr>
                <a:t>前端开发</a:t>
              </a:r>
            </a:p>
          </p:txBody>
        </p:sp>
        <p:sp>
          <p:nvSpPr>
            <p:cNvPr id="18471" name="Rectangle 39"/>
            <p:cNvSpPr>
              <a:spLocks noChangeArrowheads="1"/>
            </p:cNvSpPr>
            <p:nvPr/>
          </p:nvSpPr>
          <p:spPr bwMode="auto">
            <a:xfrm>
              <a:off x="8488" y="4890"/>
              <a:ext cx="4422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ts val="500"/>
                </a:spcBef>
                <a:buClrTx/>
                <a:buSzTx/>
                <a:buFontTx/>
              </a:pPr>
              <a:r>
                <a:rPr lang="zh-CN" sz="1600" dirty="0">
                  <a:solidFill>
                    <a:schemeClr val="bg1">
                      <a:lumMod val="50000"/>
                    </a:schemeClr>
                  </a:solidFill>
                  <a:latin typeface="等线 Light" panose="02010600030101010101" charset="-122"/>
                  <a:ea typeface="等线 Light" panose="02010600030101010101" charset="-122"/>
                </a:rPr>
                <a:t>测试与修正</a:t>
              </a:r>
            </a:p>
          </p:txBody>
        </p:sp>
        <p:sp>
          <p:nvSpPr>
            <p:cNvPr id="18472" name="Rectangle 40"/>
            <p:cNvSpPr>
              <a:spLocks noChangeArrowheads="1"/>
            </p:cNvSpPr>
            <p:nvPr/>
          </p:nvSpPr>
          <p:spPr bwMode="auto">
            <a:xfrm>
              <a:off x="8488" y="6189"/>
              <a:ext cx="4422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ts val="500"/>
                </a:spcBef>
                <a:buClrTx/>
                <a:buSzTx/>
                <a:buFontTx/>
              </a:pPr>
              <a:r>
                <a:rPr lang="zh-CN" sz="1600" dirty="0">
                  <a:solidFill>
                    <a:schemeClr val="bg1">
                      <a:lumMod val="50000"/>
                    </a:schemeClr>
                  </a:solidFill>
                  <a:latin typeface="等线 Light" panose="02010600030101010101" charset="-122"/>
                  <a:ea typeface="等线 Light" panose="02010600030101010101" charset="-122"/>
                </a:rPr>
                <a:t>部署与上线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1"/>
              </p:custDataLst>
            </p:nvPr>
          </p:nvSpPr>
          <p:spPr>
            <a:xfrm>
              <a:off x="7619" y="2162"/>
              <a:ext cx="869" cy="61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05</a:t>
              </a:r>
            </a:p>
          </p:txBody>
        </p:sp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7619" y="3483"/>
              <a:ext cx="869" cy="61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06</a:t>
              </a:r>
            </a:p>
          </p:txBody>
        </p: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7619" y="4816"/>
              <a:ext cx="869" cy="61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07</a:t>
              </a:r>
            </a:p>
          </p:txBody>
        </p:sp>
        <p:sp>
          <p:nvSpPr>
            <p:cNvPr id="9" name="文本框 8"/>
            <p:cNvSpPr txBox="1"/>
            <p:nvPr>
              <p:custDataLst>
                <p:tags r:id="rId4"/>
              </p:custDataLst>
            </p:nvPr>
          </p:nvSpPr>
          <p:spPr>
            <a:xfrm>
              <a:off x="7619" y="6149"/>
              <a:ext cx="869" cy="61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08</a:t>
              </a:r>
            </a:p>
          </p:txBody>
        </p:sp>
      </p:grpSp>
      <p:pic>
        <p:nvPicPr>
          <p:cNvPr id="13" name="图片 12" descr="图形用户界面, 应用程序&#10;&#10;描述已自动生成">
            <a:extLst>
              <a:ext uri="{FF2B5EF4-FFF2-40B4-BE49-F238E27FC236}">
                <a16:creationId xmlns:a16="http://schemas.microsoft.com/office/drawing/2014/main" id="{57132825-B010-1311-A18C-866D1EDEE70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89"/>
          <a:stretch/>
        </p:blipFill>
        <p:spPr>
          <a:xfrm>
            <a:off x="4572000" y="260700"/>
            <a:ext cx="2147394" cy="4680520"/>
          </a:xfrm>
          <a:prstGeom prst="rect">
            <a:avLst/>
          </a:prstGeom>
        </p:spPr>
      </p:pic>
      <p:pic>
        <p:nvPicPr>
          <p:cNvPr id="15" name="图片 14" descr="图形用户界面, 应用程序&#10;&#10;描述已自动生成">
            <a:extLst>
              <a:ext uri="{FF2B5EF4-FFF2-40B4-BE49-F238E27FC236}">
                <a16:creationId xmlns:a16="http://schemas.microsoft.com/office/drawing/2014/main" id="{A0052388-B8F8-9BD2-FFA1-7D8549F22A9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78"/>
          <a:stretch/>
        </p:blipFill>
        <p:spPr>
          <a:xfrm>
            <a:off x="6719393" y="260700"/>
            <a:ext cx="1994463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9905" y="453390"/>
            <a:ext cx="322770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预期的</a:t>
            </a:r>
            <a:r>
              <a:rPr lang="zh-CN" altLang="en-US" sz="2400" dirty="0">
                <a:solidFill>
                  <a:srgbClr val="A564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挑战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与对策</a:t>
            </a: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972185" y="1419225"/>
            <a:ext cx="2856230" cy="29184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r>
              <a:rPr sz="2000" dirty="0">
                <a:solidFill>
                  <a:srgbClr val="A5644E"/>
                </a:solidFill>
                <a:latin typeface="等线" panose="02010600030101010101" charset="-122"/>
                <a:ea typeface="等线" panose="02010600030101010101" charset="-122"/>
                <a:cs typeface="等线 Light" panose="02010600030101010101" charset="-122"/>
              </a:rPr>
              <a:t>技术限制</a:t>
            </a:r>
          </a:p>
          <a:p>
            <a:pPr marL="342900" indent="-3429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r>
              <a:rPr sz="2000" dirty="0">
                <a:solidFill>
                  <a:srgbClr val="A5644E"/>
                </a:solidFill>
                <a:latin typeface="等线" panose="02010600030101010101" charset="-122"/>
                <a:ea typeface="等线" panose="02010600030101010101" charset="-122"/>
                <a:cs typeface="等线 Light" panose="02010600030101010101" charset="-122"/>
              </a:rPr>
              <a:t>数据安全与隐私</a:t>
            </a:r>
          </a:p>
          <a:p>
            <a:pPr marL="342900" indent="-3429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r>
              <a:rPr sz="2000" dirty="0">
                <a:solidFill>
                  <a:srgbClr val="A5644E"/>
                </a:solidFill>
                <a:latin typeface="等线" panose="02010600030101010101" charset="-122"/>
                <a:ea typeface="等线" panose="02010600030101010101" charset="-122"/>
                <a:cs typeface="等线 Light" panose="02010600030101010101" charset="-122"/>
              </a:rPr>
              <a:t>系统稳定性</a:t>
            </a:r>
          </a:p>
          <a:p>
            <a:pPr marL="342900" indent="-3429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r>
              <a:rPr sz="2000" dirty="0">
                <a:solidFill>
                  <a:srgbClr val="A5644E"/>
                </a:solidFill>
                <a:latin typeface="等线" panose="02010600030101010101" charset="-122"/>
                <a:ea typeface="等线" panose="02010600030101010101" charset="-122"/>
                <a:cs typeface="等线 Light" panose="02010600030101010101" charset="-122"/>
                <a:sym typeface="+mn-ea"/>
              </a:rPr>
              <a:t>用户习惯与接受度</a:t>
            </a:r>
            <a:endParaRPr sz="2000" dirty="0">
              <a:solidFill>
                <a:srgbClr val="A5644E"/>
              </a:solidFill>
              <a:latin typeface="等线" panose="02010600030101010101" charset="-122"/>
              <a:ea typeface="等线" panose="02010600030101010101" charset="-122"/>
              <a:cs typeface="等线 Light" panose="02010600030101010101" charset="-122"/>
            </a:endParaRPr>
          </a:p>
          <a:p>
            <a:pPr marL="342900" indent="-3429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r>
              <a:rPr sz="2000" dirty="0">
                <a:solidFill>
                  <a:srgbClr val="A5644E"/>
                </a:solidFill>
                <a:latin typeface="等线" panose="02010600030101010101" charset="-122"/>
                <a:ea typeface="等线" panose="02010600030101010101" charset="-122"/>
                <a:cs typeface="等线 Light" panose="02010600030101010101" charset="-122"/>
              </a:rPr>
              <a:t>版本兼容性</a:t>
            </a:r>
          </a:p>
          <a:p>
            <a:pPr marL="342900" indent="-3429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r>
              <a:rPr sz="2000" dirty="0">
                <a:solidFill>
                  <a:srgbClr val="A5644E"/>
                </a:solidFill>
                <a:latin typeface="等线" panose="02010600030101010101" charset="-122"/>
                <a:ea typeface="等线" panose="02010600030101010101" charset="-122"/>
                <a:cs typeface="等线 Light" panose="02010600030101010101" charset="-122"/>
              </a:rPr>
              <a:t>资源与时间限制</a:t>
            </a:r>
          </a:p>
          <a:p>
            <a:pPr marL="285750" indent="-285750" algn="l" fontAlgn="auto">
              <a:lnSpc>
                <a:spcPct val="125000"/>
              </a:lnSpc>
              <a:buClrTx/>
              <a:buSzTx/>
              <a:buFont typeface="Wingdings" panose="05000000000000000000" charset="0"/>
              <a:buChar char="Ø"/>
            </a:pPr>
            <a:endParaRPr sz="2000" dirty="0">
              <a:solidFill>
                <a:srgbClr val="A5644E"/>
              </a:solidFill>
              <a:latin typeface="等线" panose="02010600030101010101" charset="-122"/>
              <a:ea typeface="等线" panose="02010600030101010101" charset="-122"/>
              <a:cs typeface="等线 Light" panose="0201060003010101010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4284345" y="1275715"/>
            <a:ext cx="4181475" cy="3425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l" fontAlgn="auto">
              <a:lnSpc>
                <a:spcPct val="120000"/>
              </a:lnSpc>
              <a:buClrTx/>
              <a:buSzTx/>
              <a:buFont typeface="Wingdings" panose="05000000000000000000" charset="0"/>
              <a:buChar char="ü"/>
            </a:pPr>
            <a:r>
              <a:rPr sz="1600" dirty="0">
                <a:solidFill>
                  <a:srgbClr val="F0A22E"/>
                </a:solidFill>
                <a:latin typeface="等线" panose="02010600030101010101" charset="-122"/>
                <a:ea typeface="等线" panose="02010600030101010101" charset="-122"/>
                <a:cs typeface="等线 Light" panose="02010600030101010101" charset="-122"/>
              </a:rPr>
              <a:t>提前研究各平台的bot政策和技术规范，避免违规行为。</a:t>
            </a:r>
          </a:p>
          <a:p>
            <a:pPr marL="342900" indent="-342900" algn="l" fontAlgn="auto">
              <a:lnSpc>
                <a:spcPct val="120000"/>
              </a:lnSpc>
              <a:buClrTx/>
              <a:buSzTx/>
              <a:buFont typeface="Wingdings" panose="05000000000000000000" charset="0"/>
              <a:buChar char="ü"/>
            </a:pPr>
            <a:r>
              <a:rPr sz="1600" dirty="0">
                <a:solidFill>
                  <a:srgbClr val="F0A22E"/>
                </a:solidFill>
                <a:latin typeface="等线" panose="02010600030101010101" charset="-122"/>
                <a:ea typeface="等线" panose="02010600030101010101" charset="-122"/>
                <a:cs typeface="等线 Light" panose="02010600030101010101" charset="-122"/>
              </a:rPr>
              <a:t>加强数据加密和访问控制，不存储非必要的个人信息。</a:t>
            </a:r>
          </a:p>
          <a:p>
            <a:pPr marL="342900" indent="-342900" algn="l" fontAlgn="auto">
              <a:lnSpc>
                <a:spcPct val="120000"/>
              </a:lnSpc>
              <a:buClrTx/>
              <a:buSzTx/>
              <a:buFont typeface="Wingdings" panose="05000000000000000000" charset="0"/>
              <a:buChar char="ü"/>
            </a:pPr>
            <a:r>
              <a:rPr sz="1600" dirty="0">
                <a:solidFill>
                  <a:srgbClr val="F0A22E"/>
                </a:solidFill>
                <a:latin typeface="等线" panose="02010600030101010101" charset="-122"/>
                <a:ea typeface="等线" panose="02010600030101010101" charset="-122"/>
                <a:cs typeface="等线 Light" panose="02010600030101010101" charset="-122"/>
                <a:sym typeface="+mn-ea"/>
              </a:rPr>
              <a:t>定期进行压力测试。</a:t>
            </a:r>
          </a:p>
          <a:p>
            <a:pPr marL="342900" indent="-342900" algn="l" fontAlgn="auto">
              <a:lnSpc>
                <a:spcPct val="120000"/>
              </a:lnSpc>
              <a:buClrTx/>
              <a:buSzTx/>
              <a:buFont typeface="Wingdings" panose="05000000000000000000" charset="0"/>
              <a:buChar char="ü"/>
            </a:pPr>
            <a:r>
              <a:rPr sz="1600" dirty="0">
                <a:solidFill>
                  <a:srgbClr val="F0A22E"/>
                </a:solidFill>
                <a:latin typeface="等线" panose="02010600030101010101" charset="-122"/>
                <a:ea typeface="等线" panose="02010600030101010101" charset="-122"/>
                <a:cs typeface="等线 Light" panose="02010600030101010101" charset="-122"/>
              </a:rPr>
              <a:t>设计友好的用户界面和引导流程，收集用户反馈进行迭代。</a:t>
            </a:r>
          </a:p>
          <a:p>
            <a:pPr marL="342900" indent="-342900" algn="l" fontAlgn="auto">
              <a:lnSpc>
                <a:spcPct val="120000"/>
              </a:lnSpc>
              <a:buClrTx/>
              <a:buSzTx/>
              <a:buFont typeface="Wingdings" panose="05000000000000000000" charset="0"/>
              <a:buChar char="ü"/>
            </a:pPr>
            <a:r>
              <a:rPr sz="1600" dirty="0">
                <a:solidFill>
                  <a:srgbClr val="F0A22E"/>
                </a:solidFill>
                <a:latin typeface="等线" panose="02010600030101010101" charset="-122"/>
                <a:ea typeface="等线" panose="02010600030101010101" charset="-122"/>
                <a:cs typeface="等线 Light" panose="02010600030101010101" charset="-122"/>
              </a:rPr>
              <a:t>持续关注平台的更新公告，确保及时进行版本适配。</a:t>
            </a:r>
          </a:p>
          <a:p>
            <a:pPr marL="342900" indent="-342900" algn="l" fontAlgn="auto">
              <a:lnSpc>
                <a:spcPct val="120000"/>
              </a:lnSpc>
              <a:buClrTx/>
              <a:buSzTx/>
              <a:buFont typeface="Wingdings" panose="05000000000000000000" charset="0"/>
              <a:buChar char="ü"/>
            </a:pPr>
            <a:r>
              <a:rPr sz="1600" dirty="0">
                <a:solidFill>
                  <a:srgbClr val="F0A22E"/>
                </a:solidFill>
                <a:latin typeface="等线" panose="02010600030101010101" charset="-122"/>
                <a:ea typeface="等线" panose="02010600030101010101" charset="-122"/>
                <a:cs typeface="等线 Light" panose="02010600030101010101" charset="-122"/>
              </a:rPr>
              <a:t>明确优先级，合理分配任务，确保关键功能的完成。</a:t>
            </a:r>
          </a:p>
          <a:p>
            <a:pPr marL="285750" indent="-285750" algn="l" fontAlgn="auto">
              <a:lnSpc>
                <a:spcPct val="125000"/>
              </a:lnSpc>
              <a:buClrTx/>
              <a:buSzTx/>
              <a:buFont typeface="Wingdings" panose="05000000000000000000" charset="0"/>
              <a:buChar char="Ø"/>
            </a:pPr>
            <a:endParaRPr sz="1600" dirty="0">
              <a:solidFill>
                <a:srgbClr val="F0A22E"/>
              </a:solidFill>
              <a:latin typeface="等线" panose="02010600030101010101" charset="-122"/>
              <a:ea typeface="等线" panose="02010600030101010101" charset="-122"/>
              <a:cs typeface="等线 Light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5656" y="1851670"/>
            <a:ext cx="619268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等线" panose="02010600030101010101" charset="-122"/>
                <a:ea typeface="等线" panose="02010600030101010101" charset="-122"/>
              </a:rPr>
              <a:t>感谢观看！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477224" y="2668131"/>
            <a:ext cx="6191120" cy="24622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/>
                </a:solidFill>
              </a:rPr>
              <a:t>THANK YOU FOR WATCHING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547664" y="2597656"/>
            <a:ext cx="6048672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58961F0F-1189-8AFB-51E8-F795DC55FC04}"/>
              </a:ext>
            </a:extLst>
          </p:cNvPr>
          <p:cNvSpPr txBox="1"/>
          <p:nvPr/>
        </p:nvSpPr>
        <p:spPr>
          <a:xfrm>
            <a:off x="1475656" y="1893570"/>
            <a:ext cx="619268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等线" panose="02010600030101010101" charset="-122"/>
                <a:ea typeface="等线" panose="02010600030101010101" charset="-122"/>
              </a:rPr>
              <a:t>Q&amp;A</a:t>
            </a:r>
            <a:endParaRPr lang="zh-CN" altLang="en-US" sz="4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" name="圆角矩形 4">
            <a:extLst>
              <a:ext uri="{FF2B5EF4-FFF2-40B4-BE49-F238E27FC236}">
                <a16:creationId xmlns:a16="http://schemas.microsoft.com/office/drawing/2014/main" id="{C0B6A773-1EE0-631D-75B8-7F0EF4B0F157}"/>
              </a:ext>
            </a:extLst>
          </p:cNvPr>
          <p:cNvSpPr/>
          <p:nvPr/>
        </p:nvSpPr>
        <p:spPr>
          <a:xfrm>
            <a:off x="1511846" y="2597656"/>
            <a:ext cx="6191120" cy="24622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</a:rPr>
              <a:t>答辩环节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708EEB7-BC3D-956F-C2CB-9D486D5077DE}"/>
              </a:ext>
            </a:extLst>
          </p:cNvPr>
          <p:cNvCxnSpPr/>
          <p:nvPr/>
        </p:nvCxnSpPr>
        <p:spPr>
          <a:xfrm>
            <a:off x="1547664" y="2597656"/>
            <a:ext cx="6048672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968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97" name="Group 21"/>
          <p:cNvGrpSpPr/>
          <p:nvPr/>
        </p:nvGrpSpPr>
        <p:grpSpPr bwMode="auto">
          <a:xfrm>
            <a:off x="2946401" y="1691285"/>
            <a:ext cx="3248025" cy="2102499"/>
            <a:chOff x="0" y="0"/>
            <a:chExt cx="2046" cy="1324"/>
          </a:xfrm>
        </p:grpSpPr>
        <p:sp>
          <p:nvSpPr>
            <p:cNvPr id="24598" name="Freeform 22"/>
            <p:cNvSpPr/>
            <p:nvPr/>
          </p:nvSpPr>
          <p:spPr bwMode="auto">
            <a:xfrm>
              <a:off x="1023" y="0"/>
              <a:ext cx="664" cy="1324"/>
            </a:xfrm>
            <a:custGeom>
              <a:avLst/>
              <a:gdLst>
                <a:gd name="T0" fmla="*/ 0 w 347"/>
                <a:gd name="T1" fmla="*/ 0 h 693"/>
                <a:gd name="T2" fmla="*/ 0 w 347"/>
                <a:gd name="T3" fmla="*/ 122 h 693"/>
                <a:gd name="T4" fmla="*/ 225 w 347"/>
                <a:gd name="T5" fmla="*/ 347 h 693"/>
                <a:gd name="T6" fmla="*/ 0 w 347"/>
                <a:gd name="T7" fmla="*/ 572 h 693"/>
                <a:gd name="T8" fmla="*/ 0 w 347"/>
                <a:gd name="T9" fmla="*/ 693 h 693"/>
                <a:gd name="T10" fmla="*/ 347 w 347"/>
                <a:gd name="T11" fmla="*/ 347 h 693"/>
                <a:gd name="T12" fmla="*/ 0 w 347"/>
                <a:gd name="T1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7" h="693">
                  <a:moveTo>
                    <a:pt x="0" y="0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125" y="122"/>
                    <a:pt x="225" y="222"/>
                    <a:pt x="225" y="347"/>
                  </a:cubicBezTo>
                  <a:cubicBezTo>
                    <a:pt x="225" y="471"/>
                    <a:pt x="125" y="572"/>
                    <a:pt x="0" y="572"/>
                  </a:cubicBezTo>
                  <a:cubicBezTo>
                    <a:pt x="0" y="693"/>
                    <a:pt x="0" y="693"/>
                    <a:pt x="0" y="693"/>
                  </a:cubicBezTo>
                  <a:cubicBezTo>
                    <a:pt x="192" y="693"/>
                    <a:pt x="347" y="538"/>
                    <a:pt x="347" y="347"/>
                  </a:cubicBezTo>
                  <a:cubicBezTo>
                    <a:pt x="347" y="155"/>
                    <a:pt x="192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599" name="Freeform 23"/>
            <p:cNvSpPr/>
            <p:nvPr/>
          </p:nvSpPr>
          <p:spPr bwMode="auto">
            <a:xfrm>
              <a:off x="361" y="0"/>
              <a:ext cx="662" cy="1324"/>
            </a:xfrm>
            <a:custGeom>
              <a:avLst/>
              <a:gdLst>
                <a:gd name="T0" fmla="*/ 121 w 346"/>
                <a:gd name="T1" fmla="*/ 347 h 693"/>
                <a:gd name="T2" fmla="*/ 346 w 346"/>
                <a:gd name="T3" fmla="*/ 122 h 693"/>
                <a:gd name="T4" fmla="*/ 346 w 346"/>
                <a:gd name="T5" fmla="*/ 0 h 693"/>
                <a:gd name="T6" fmla="*/ 0 w 346"/>
                <a:gd name="T7" fmla="*/ 347 h 693"/>
                <a:gd name="T8" fmla="*/ 346 w 346"/>
                <a:gd name="T9" fmla="*/ 693 h 693"/>
                <a:gd name="T10" fmla="*/ 346 w 346"/>
                <a:gd name="T11" fmla="*/ 572 h 693"/>
                <a:gd name="T12" fmla="*/ 121 w 346"/>
                <a:gd name="T13" fmla="*/ 347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6" h="693">
                  <a:moveTo>
                    <a:pt x="121" y="347"/>
                  </a:moveTo>
                  <a:cubicBezTo>
                    <a:pt x="121" y="222"/>
                    <a:pt x="222" y="122"/>
                    <a:pt x="346" y="122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155" y="0"/>
                    <a:pt x="0" y="155"/>
                    <a:pt x="0" y="347"/>
                  </a:cubicBezTo>
                  <a:cubicBezTo>
                    <a:pt x="0" y="538"/>
                    <a:pt x="155" y="693"/>
                    <a:pt x="346" y="693"/>
                  </a:cubicBezTo>
                  <a:cubicBezTo>
                    <a:pt x="346" y="572"/>
                    <a:pt x="346" y="572"/>
                    <a:pt x="346" y="572"/>
                  </a:cubicBezTo>
                  <a:cubicBezTo>
                    <a:pt x="222" y="572"/>
                    <a:pt x="121" y="471"/>
                    <a:pt x="121" y="3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00" name="Freeform 24"/>
            <p:cNvSpPr/>
            <p:nvPr/>
          </p:nvSpPr>
          <p:spPr bwMode="auto">
            <a:xfrm>
              <a:off x="593" y="233"/>
              <a:ext cx="430" cy="860"/>
            </a:xfrm>
            <a:custGeom>
              <a:avLst/>
              <a:gdLst>
                <a:gd name="T0" fmla="*/ 0 w 225"/>
                <a:gd name="T1" fmla="*/ 225 h 450"/>
                <a:gd name="T2" fmla="*/ 225 w 225"/>
                <a:gd name="T3" fmla="*/ 450 h 450"/>
                <a:gd name="T4" fmla="*/ 225 w 225"/>
                <a:gd name="T5" fmla="*/ 0 h 450"/>
                <a:gd name="T6" fmla="*/ 0 w 225"/>
                <a:gd name="T7" fmla="*/ 2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50">
                  <a:moveTo>
                    <a:pt x="0" y="225"/>
                  </a:moveTo>
                  <a:cubicBezTo>
                    <a:pt x="0" y="349"/>
                    <a:pt x="101" y="450"/>
                    <a:pt x="225" y="45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01" y="0"/>
                    <a:pt x="0" y="100"/>
                    <a:pt x="0" y="2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01" name="Freeform 25"/>
            <p:cNvSpPr/>
            <p:nvPr/>
          </p:nvSpPr>
          <p:spPr bwMode="auto">
            <a:xfrm>
              <a:off x="1023" y="233"/>
              <a:ext cx="430" cy="860"/>
            </a:xfrm>
            <a:custGeom>
              <a:avLst/>
              <a:gdLst>
                <a:gd name="T0" fmla="*/ 225 w 225"/>
                <a:gd name="T1" fmla="*/ 225 h 450"/>
                <a:gd name="T2" fmla="*/ 0 w 225"/>
                <a:gd name="T3" fmla="*/ 0 h 450"/>
                <a:gd name="T4" fmla="*/ 0 w 225"/>
                <a:gd name="T5" fmla="*/ 450 h 450"/>
                <a:gd name="T6" fmla="*/ 225 w 225"/>
                <a:gd name="T7" fmla="*/ 2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50">
                  <a:moveTo>
                    <a:pt x="225" y="225"/>
                  </a:moveTo>
                  <a:cubicBezTo>
                    <a:pt x="225" y="100"/>
                    <a:pt x="125" y="0"/>
                    <a:pt x="0" y="0"/>
                  </a:cubicBezTo>
                  <a:cubicBezTo>
                    <a:pt x="0" y="450"/>
                    <a:pt x="0" y="450"/>
                    <a:pt x="0" y="450"/>
                  </a:cubicBezTo>
                  <a:cubicBezTo>
                    <a:pt x="125" y="450"/>
                    <a:pt x="225" y="349"/>
                    <a:pt x="225" y="2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02" name="Oval 26"/>
            <p:cNvSpPr>
              <a:spLocks noChangeArrowheads="1"/>
            </p:cNvSpPr>
            <p:nvPr/>
          </p:nvSpPr>
          <p:spPr bwMode="auto">
            <a:xfrm>
              <a:off x="824" y="464"/>
              <a:ext cx="398" cy="397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03" name="Freeform 27"/>
            <p:cNvSpPr>
              <a:spLocks noEditPoints="1"/>
            </p:cNvSpPr>
            <p:nvPr/>
          </p:nvSpPr>
          <p:spPr bwMode="auto">
            <a:xfrm>
              <a:off x="924" y="561"/>
              <a:ext cx="201" cy="201"/>
            </a:xfrm>
            <a:custGeom>
              <a:avLst/>
              <a:gdLst>
                <a:gd name="T0" fmla="*/ 87 w 105"/>
                <a:gd name="T1" fmla="*/ 1 h 105"/>
                <a:gd name="T2" fmla="*/ 91 w 105"/>
                <a:gd name="T3" fmla="*/ 2 h 105"/>
                <a:gd name="T4" fmla="*/ 91 w 105"/>
                <a:gd name="T5" fmla="*/ 2 h 105"/>
                <a:gd name="T6" fmla="*/ 103 w 105"/>
                <a:gd name="T7" fmla="*/ 14 h 105"/>
                <a:gd name="T8" fmla="*/ 103 w 105"/>
                <a:gd name="T9" fmla="*/ 14 h 105"/>
                <a:gd name="T10" fmla="*/ 104 w 105"/>
                <a:gd name="T11" fmla="*/ 18 h 105"/>
                <a:gd name="T12" fmla="*/ 88 w 105"/>
                <a:gd name="T13" fmla="*/ 32 h 105"/>
                <a:gd name="T14" fmla="*/ 77 w 105"/>
                <a:gd name="T15" fmla="*/ 34 h 105"/>
                <a:gd name="T16" fmla="*/ 74 w 105"/>
                <a:gd name="T17" fmla="*/ 76 h 105"/>
                <a:gd name="T18" fmla="*/ 51 w 105"/>
                <a:gd name="T19" fmla="*/ 85 h 105"/>
                <a:gd name="T20" fmla="*/ 19 w 105"/>
                <a:gd name="T21" fmla="*/ 53 h 105"/>
                <a:gd name="T22" fmla="*/ 51 w 105"/>
                <a:gd name="T23" fmla="*/ 21 h 105"/>
                <a:gd name="T24" fmla="*/ 75 w 105"/>
                <a:gd name="T25" fmla="*/ 24 h 105"/>
                <a:gd name="T26" fmla="*/ 73 w 105"/>
                <a:gd name="T27" fmla="*/ 14 h 105"/>
                <a:gd name="T28" fmla="*/ 93 w 105"/>
                <a:gd name="T29" fmla="*/ 41 h 105"/>
                <a:gd name="T30" fmla="*/ 101 w 105"/>
                <a:gd name="T31" fmla="*/ 38 h 105"/>
                <a:gd name="T32" fmla="*/ 103 w 105"/>
                <a:gd name="T33" fmla="*/ 53 h 105"/>
                <a:gd name="T34" fmla="*/ 51 w 105"/>
                <a:gd name="T35" fmla="*/ 105 h 105"/>
                <a:gd name="T36" fmla="*/ 0 w 105"/>
                <a:gd name="T37" fmla="*/ 53 h 105"/>
                <a:gd name="T38" fmla="*/ 51 w 105"/>
                <a:gd name="T39" fmla="*/ 2 h 105"/>
                <a:gd name="T40" fmla="*/ 66 w 105"/>
                <a:gd name="T41" fmla="*/ 4 h 105"/>
                <a:gd name="T42" fmla="*/ 64 w 105"/>
                <a:gd name="T43" fmla="*/ 12 h 105"/>
                <a:gd name="T44" fmla="*/ 51 w 105"/>
                <a:gd name="T45" fmla="*/ 10 h 105"/>
                <a:gd name="T46" fmla="*/ 8 w 105"/>
                <a:gd name="T47" fmla="*/ 53 h 105"/>
                <a:gd name="T48" fmla="*/ 51 w 105"/>
                <a:gd name="T49" fmla="*/ 97 h 105"/>
                <a:gd name="T50" fmla="*/ 95 w 105"/>
                <a:gd name="T51" fmla="*/ 53 h 105"/>
                <a:gd name="T52" fmla="*/ 93 w 105"/>
                <a:gd name="T53" fmla="*/ 41 h 105"/>
                <a:gd name="T54" fmla="*/ 51 w 105"/>
                <a:gd name="T55" fmla="*/ 39 h 105"/>
                <a:gd name="T56" fmla="*/ 67 w 105"/>
                <a:gd name="T57" fmla="*/ 32 h 105"/>
                <a:gd name="T58" fmla="*/ 32 w 105"/>
                <a:gd name="T59" fmla="*/ 34 h 105"/>
                <a:gd name="T60" fmla="*/ 32 w 105"/>
                <a:gd name="T61" fmla="*/ 34 h 105"/>
                <a:gd name="T62" fmla="*/ 32 w 105"/>
                <a:gd name="T63" fmla="*/ 73 h 105"/>
                <a:gd name="T64" fmla="*/ 71 w 105"/>
                <a:gd name="T65" fmla="*/ 73 h 105"/>
                <a:gd name="T66" fmla="*/ 79 w 105"/>
                <a:gd name="T67" fmla="*/ 53 h 105"/>
                <a:gd name="T68" fmla="*/ 64 w 105"/>
                <a:gd name="T69" fmla="*/ 46 h 105"/>
                <a:gd name="T70" fmla="*/ 62 w 105"/>
                <a:gd name="T71" fmla="*/ 64 h 105"/>
                <a:gd name="T72" fmla="*/ 51 w 105"/>
                <a:gd name="T73" fmla="*/ 68 h 105"/>
                <a:gd name="T74" fmla="*/ 37 w 105"/>
                <a:gd name="T75" fmla="*/ 53 h 105"/>
                <a:gd name="T76" fmla="*/ 41 w 105"/>
                <a:gd name="T77" fmla="*/ 43 h 105"/>
                <a:gd name="T78" fmla="*/ 55 w 105"/>
                <a:gd name="T79" fmla="*/ 44 h 105"/>
                <a:gd name="T80" fmla="*/ 51 w 105"/>
                <a:gd name="T81" fmla="*/ 44 h 105"/>
                <a:gd name="T82" fmla="*/ 42 w 105"/>
                <a:gd name="T83" fmla="*/ 53 h 105"/>
                <a:gd name="T84" fmla="*/ 51 w 105"/>
                <a:gd name="T85" fmla="*/ 63 h 105"/>
                <a:gd name="T86" fmla="*/ 58 w 105"/>
                <a:gd name="T87" fmla="*/ 60 h 105"/>
                <a:gd name="T88" fmla="*/ 61 w 105"/>
                <a:gd name="T89" fmla="*/ 50 h 105"/>
                <a:gd name="T90" fmla="*/ 49 w 105"/>
                <a:gd name="T91" fmla="*/ 56 h 105"/>
                <a:gd name="T92" fmla="*/ 55 w 105"/>
                <a:gd name="T93" fmla="*/ 44 h 105"/>
                <a:gd name="T94" fmla="*/ 87 w 105"/>
                <a:gd name="T95" fmla="*/ 7 h 105"/>
                <a:gd name="T96" fmla="*/ 79 w 105"/>
                <a:gd name="T97" fmla="*/ 22 h 105"/>
                <a:gd name="T98" fmla="*/ 87 w 105"/>
                <a:gd name="T99" fmla="*/ 7 h 105"/>
                <a:gd name="T100" fmla="*/ 92 w 105"/>
                <a:gd name="T101" fmla="*/ 16 h 105"/>
                <a:gd name="T102" fmla="*/ 88 w 105"/>
                <a:gd name="T103" fmla="*/ 27 h 105"/>
                <a:gd name="T104" fmla="*/ 92 w 105"/>
                <a:gd name="T105" fmla="*/ 1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" h="105">
                  <a:moveTo>
                    <a:pt x="73" y="14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88" y="0"/>
                    <a:pt x="89" y="0"/>
                    <a:pt x="90" y="1"/>
                  </a:cubicBezTo>
                  <a:cubicBezTo>
                    <a:pt x="91" y="1"/>
                    <a:pt x="91" y="2"/>
                    <a:pt x="91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4" y="14"/>
                    <a:pt x="104" y="14"/>
                  </a:cubicBezTo>
                  <a:cubicBezTo>
                    <a:pt x="105" y="15"/>
                    <a:pt x="105" y="17"/>
                    <a:pt x="104" y="18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0" y="32"/>
                    <a:pt x="89" y="32"/>
                    <a:pt x="88" y="32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81" y="39"/>
                    <a:pt x="83" y="46"/>
                    <a:pt x="83" y="53"/>
                  </a:cubicBezTo>
                  <a:cubicBezTo>
                    <a:pt x="83" y="62"/>
                    <a:pt x="80" y="70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68" y="82"/>
                    <a:pt x="60" y="85"/>
                    <a:pt x="51" y="85"/>
                  </a:cubicBezTo>
                  <a:cubicBezTo>
                    <a:pt x="43" y="85"/>
                    <a:pt x="35" y="82"/>
                    <a:pt x="29" y="76"/>
                  </a:cubicBezTo>
                  <a:cubicBezTo>
                    <a:pt x="23" y="70"/>
                    <a:pt x="19" y="62"/>
                    <a:pt x="19" y="53"/>
                  </a:cubicBezTo>
                  <a:cubicBezTo>
                    <a:pt x="19" y="45"/>
                    <a:pt x="23" y="37"/>
                    <a:pt x="29" y="31"/>
                  </a:cubicBezTo>
                  <a:cubicBezTo>
                    <a:pt x="35" y="25"/>
                    <a:pt x="43" y="21"/>
                    <a:pt x="51" y="21"/>
                  </a:cubicBezTo>
                  <a:cubicBezTo>
                    <a:pt x="59" y="21"/>
                    <a:pt x="66" y="24"/>
                    <a:pt x="71" y="28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3" y="16"/>
                    <a:pt x="73" y="15"/>
                    <a:pt x="73" y="1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2" y="39"/>
                    <a:pt x="94" y="36"/>
                    <a:pt x="96" y="36"/>
                  </a:cubicBezTo>
                  <a:cubicBezTo>
                    <a:pt x="98" y="35"/>
                    <a:pt x="100" y="36"/>
                    <a:pt x="101" y="38"/>
                  </a:cubicBezTo>
                  <a:cubicBezTo>
                    <a:pt x="102" y="41"/>
                    <a:pt x="102" y="43"/>
                    <a:pt x="102" y="46"/>
                  </a:cubicBezTo>
                  <a:cubicBezTo>
                    <a:pt x="103" y="48"/>
                    <a:pt x="103" y="51"/>
                    <a:pt x="103" y="53"/>
                  </a:cubicBezTo>
                  <a:cubicBezTo>
                    <a:pt x="103" y="68"/>
                    <a:pt x="97" y="81"/>
                    <a:pt x="88" y="90"/>
                  </a:cubicBezTo>
                  <a:cubicBezTo>
                    <a:pt x="79" y="99"/>
                    <a:pt x="66" y="105"/>
                    <a:pt x="51" y="105"/>
                  </a:cubicBezTo>
                  <a:cubicBezTo>
                    <a:pt x="37" y="105"/>
                    <a:pt x="24" y="99"/>
                    <a:pt x="15" y="90"/>
                  </a:cubicBezTo>
                  <a:cubicBezTo>
                    <a:pt x="6" y="81"/>
                    <a:pt x="0" y="68"/>
                    <a:pt x="0" y="53"/>
                  </a:cubicBezTo>
                  <a:cubicBezTo>
                    <a:pt x="0" y="39"/>
                    <a:pt x="6" y="26"/>
                    <a:pt x="15" y="17"/>
                  </a:cubicBezTo>
                  <a:cubicBezTo>
                    <a:pt x="24" y="8"/>
                    <a:pt x="37" y="2"/>
                    <a:pt x="51" y="2"/>
                  </a:cubicBezTo>
                  <a:cubicBezTo>
                    <a:pt x="54" y="2"/>
                    <a:pt x="57" y="2"/>
                    <a:pt x="59" y="2"/>
                  </a:cubicBezTo>
                  <a:cubicBezTo>
                    <a:pt x="62" y="3"/>
                    <a:pt x="64" y="3"/>
                    <a:pt x="66" y="4"/>
                  </a:cubicBezTo>
                  <a:cubicBezTo>
                    <a:pt x="69" y="5"/>
                    <a:pt x="70" y="7"/>
                    <a:pt x="69" y="9"/>
                  </a:cubicBezTo>
                  <a:cubicBezTo>
                    <a:pt x="69" y="11"/>
                    <a:pt x="66" y="13"/>
                    <a:pt x="64" y="12"/>
                  </a:cubicBezTo>
                  <a:cubicBezTo>
                    <a:pt x="62" y="11"/>
                    <a:pt x="60" y="11"/>
                    <a:pt x="58" y="11"/>
                  </a:cubicBezTo>
                  <a:cubicBezTo>
                    <a:pt x="56" y="10"/>
                    <a:pt x="54" y="10"/>
                    <a:pt x="51" y="10"/>
                  </a:cubicBezTo>
                  <a:cubicBezTo>
                    <a:pt x="39" y="10"/>
                    <a:pt x="29" y="15"/>
                    <a:pt x="21" y="23"/>
                  </a:cubicBezTo>
                  <a:cubicBezTo>
                    <a:pt x="13" y="31"/>
                    <a:pt x="8" y="41"/>
                    <a:pt x="8" y="53"/>
                  </a:cubicBezTo>
                  <a:cubicBezTo>
                    <a:pt x="8" y="65"/>
                    <a:pt x="13" y="76"/>
                    <a:pt x="21" y="84"/>
                  </a:cubicBezTo>
                  <a:cubicBezTo>
                    <a:pt x="29" y="92"/>
                    <a:pt x="39" y="97"/>
                    <a:pt x="51" y="97"/>
                  </a:cubicBezTo>
                  <a:cubicBezTo>
                    <a:pt x="63" y="97"/>
                    <a:pt x="74" y="92"/>
                    <a:pt x="82" y="84"/>
                  </a:cubicBezTo>
                  <a:cubicBezTo>
                    <a:pt x="90" y="76"/>
                    <a:pt x="95" y="65"/>
                    <a:pt x="95" y="53"/>
                  </a:cubicBezTo>
                  <a:cubicBezTo>
                    <a:pt x="95" y="51"/>
                    <a:pt x="95" y="49"/>
                    <a:pt x="94" y="47"/>
                  </a:cubicBezTo>
                  <a:cubicBezTo>
                    <a:pt x="94" y="45"/>
                    <a:pt x="94" y="43"/>
                    <a:pt x="93" y="41"/>
                  </a:cubicBezTo>
                  <a:close/>
                  <a:moveTo>
                    <a:pt x="51" y="39"/>
                  </a:moveTo>
                  <a:cubicBezTo>
                    <a:pt x="51" y="39"/>
                    <a:pt x="51" y="39"/>
                    <a:pt x="51" y="39"/>
                  </a:cubicBezTo>
                  <a:cubicBezTo>
                    <a:pt x="54" y="39"/>
                    <a:pt x="56" y="39"/>
                    <a:pt x="59" y="41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3" y="28"/>
                    <a:pt x="57" y="26"/>
                    <a:pt x="51" y="26"/>
                  </a:cubicBezTo>
                  <a:cubicBezTo>
                    <a:pt x="44" y="26"/>
                    <a:pt x="37" y="29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27" y="39"/>
                    <a:pt x="24" y="46"/>
                    <a:pt x="24" y="53"/>
                  </a:cubicBezTo>
                  <a:cubicBezTo>
                    <a:pt x="24" y="61"/>
                    <a:pt x="27" y="68"/>
                    <a:pt x="32" y="73"/>
                  </a:cubicBezTo>
                  <a:cubicBezTo>
                    <a:pt x="37" y="78"/>
                    <a:pt x="44" y="81"/>
                    <a:pt x="51" y="81"/>
                  </a:cubicBezTo>
                  <a:cubicBezTo>
                    <a:pt x="59" y="81"/>
                    <a:pt x="66" y="78"/>
                    <a:pt x="71" y="73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6" y="68"/>
                    <a:pt x="79" y="61"/>
                    <a:pt x="79" y="53"/>
                  </a:cubicBezTo>
                  <a:cubicBezTo>
                    <a:pt x="79" y="47"/>
                    <a:pt x="77" y="42"/>
                    <a:pt x="73" y="37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5" y="48"/>
                    <a:pt x="66" y="51"/>
                    <a:pt x="66" y="53"/>
                  </a:cubicBezTo>
                  <a:cubicBezTo>
                    <a:pt x="66" y="57"/>
                    <a:pt x="64" y="61"/>
                    <a:pt x="62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9" y="66"/>
                    <a:pt x="55" y="68"/>
                    <a:pt x="51" y="68"/>
                  </a:cubicBezTo>
                  <a:cubicBezTo>
                    <a:pt x="47" y="68"/>
                    <a:pt x="44" y="66"/>
                    <a:pt x="41" y="64"/>
                  </a:cubicBezTo>
                  <a:cubicBezTo>
                    <a:pt x="38" y="61"/>
                    <a:pt x="37" y="57"/>
                    <a:pt x="37" y="53"/>
                  </a:cubicBezTo>
                  <a:cubicBezTo>
                    <a:pt x="37" y="49"/>
                    <a:pt x="38" y="46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4" y="40"/>
                    <a:pt x="47" y="39"/>
                    <a:pt x="51" y="39"/>
                  </a:cubicBezTo>
                  <a:close/>
                  <a:moveTo>
                    <a:pt x="55" y="44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9" y="44"/>
                    <a:pt x="46" y="45"/>
                    <a:pt x="45" y="46"/>
                  </a:cubicBezTo>
                  <a:cubicBezTo>
                    <a:pt x="43" y="48"/>
                    <a:pt x="42" y="51"/>
                    <a:pt x="42" y="53"/>
                  </a:cubicBezTo>
                  <a:cubicBezTo>
                    <a:pt x="42" y="56"/>
                    <a:pt x="43" y="59"/>
                    <a:pt x="45" y="60"/>
                  </a:cubicBezTo>
                  <a:cubicBezTo>
                    <a:pt x="46" y="62"/>
                    <a:pt x="49" y="63"/>
                    <a:pt x="51" y="63"/>
                  </a:cubicBezTo>
                  <a:cubicBezTo>
                    <a:pt x="54" y="63"/>
                    <a:pt x="57" y="62"/>
                    <a:pt x="58" y="60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0" y="59"/>
                    <a:pt x="61" y="56"/>
                    <a:pt x="61" y="53"/>
                  </a:cubicBezTo>
                  <a:cubicBezTo>
                    <a:pt x="61" y="52"/>
                    <a:pt x="61" y="51"/>
                    <a:pt x="61" y="50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3" y="58"/>
                    <a:pt x="50" y="58"/>
                    <a:pt x="49" y="56"/>
                  </a:cubicBezTo>
                  <a:cubicBezTo>
                    <a:pt x="47" y="55"/>
                    <a:pt x="47" y="52"/>
                    <a:pt x="49" y="51"/>
                  </a:cubicBezTo>
                  <a:cubicBezTo>
                    <a:pt x="55" y="44"/>
                    <a:pt x="55" y="44"/>
                    <a:pt x="55" y="44"/>
                  </a:cubicBezTo>
                  <a:close/>
                  <a:moveTo>
                    <a:pt x="87" y="7"/>
                  </a:moveTo>
                  <a:cubicBezTo>
                    <a:pt x="87" y="7"/>
                    <a:pt x="87" y="7"/>
                    <a:pt x="87" y="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7" y="7"/>
                    <a:pt x="87" y="7"/>
                    <a:pt x="87" y="7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2" y="16"/>
                    <a:pt x="92" y="16"/>
                    <a:pt x="92" y="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04" name="Freeform 28"/>
            <p:cNvSpPr/>
            <p:nvPr/>
          </p:nvSpPr>
          <p:spPr bwMode="auto">
            <a:xfrm>
              <a:off x="0" y="861"/>
              <a:ext cx="1051" cy="232"/>
            </a:xfrm>
            <a:custGeom>
              <a:avLst/>
              <a:gdLst>
                <a:gd name="T0" fmla="*/ 61 w 535"/>
                <a:gd name="T1" fmla="*/ 0 h 121"/>
                <a:gd name="T2" fmla="*/ 0 w 535"/>
                <a:gd name="T3" fmla="*/ 60 h 121"/>
                <a:gd name="T4" fmla="*/ 61 w 535"/>
                <a:gd name="T5" fmla="*/ 121 h 121"/>
                <a:gd name="T6" fmla="*/ 535 w 535"/>
                <a:gd name="T7" fmla="*/ 121 h 121"/>
                <a:gd name="T8" fmla="*/ 535 w 535"/>
                <a:gd name="T9" fmla="*/ 0 h 121"/>
                <a:gd name="T10" fmla="*/ 61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61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1"/>
                    <a:pt x="61" y="121"/>
                  </a:cubicBezTo>
                  <a:cubicBezTo>
                    <a:pt x="535" y="121"/>
                    <a:pt x="535" y="121"/>
                    <a:pt x="535" y="121"/>
                  </a:cubicBezTo>
                  <a:cubicBezTo>
                    <a:pt x="535" y="0"/>
                    <a:pt x="535" y="0"/>
                    <a:pt x="535" y="0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05" name="Freeform 29"/>
            <p:cNvSpPr/>
            <p:nvPr/>
          </p:nvSpPr>
          <p:spPr bwMode="auto">
            <a:xfrm>
              <a:off x="0" y="1093"/>
              <a:ext cx="1051" cy="231"/>
            </a:xfrm>
            <a:custGeom>
              <a:avLst/>
              <a:gdLst>
                <a:gd name="T0" fmla="*/ 61 w 535"/>
                <a:gd name="T1" fmla="*/ 0 h 121"/>
                <a:gd name="T2" fmla="*/ 0 w 535"/>
                <a:gd name="T3" fmla="*/ 60 h 121"/>
                <a:gd name="T4" fmla="*/ 61 w 535"/>
                <a:gd name="T5" fmla="*/ 121 h 121"/>
                <a:gd name="T6" fmla="*/ 535 w 535"/>
                <a:gd name="T7" fmla="*/ 121 h 121"/>
                <a:gd name="T8" fmla="*/ 535 w 535"/>
                <a:gd name="T9" fmla="*/ 0 h 121"/>
                <a:gd name="T10" fmla="*/ 61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61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1"/>
                    <a:pt x="61" y="121"/>
                  </a:cubicBezTo>
                  <a:cubicBezTo>
                    <a:pt x="535" y="121"/>
                    <a:pt x="535" y="121"/>
                    <a:pt x="535" y="121"/>
                  </a:cubicBezTo>
                  <a:cubicBezTo>
                    <a:pt x="535" y="0"/>
                    <a:pt x="535" y="0"/>
                    <a:pt x="535" y="0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06" name="Freeform 30"/>
            <p:cNvSpPr/>
            <p:nvPr/>
          </p:nvSpPr>
          <p:spPr bwMode="auto">
            <a:xfrm>
              <a:off x="983" y="2"/>
              <a:ext cx="1063" cy="231"/>
            </a:xfrm>
            <a:custGeom>
              <a:avLst/>
              <a:gdLst>
                <a:gd name="T0" fmla="*/ 475 w 535"/>
                <a:gd name="T1" fmla="*/ 0 h 121"/>
                <a:gd name="T2" fmla="*/ 0 w 535"/>
                <a:gd name="T3" fmla="*/ 0 h 121"/>
                <a:gd name="T4" fmla="*/ 0 w 535"/>
                <a:gd name="T5" fmla="*/ 121 h 121"/>
                <a:gd name="T6" fmla="*/ 475 w 535"/>
                <a:gd name="T7" fmla="*/ 121 h 121"/>
                <a:gd name="T8" fmla="*/ 535 w 535"/>
                <a:gd name="T9" fmla="*/ 60 h 121"/>
                <a:gd name="T10" fmla="*/ 475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4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475" y="121"/>
                    <a:pt x="475" y="121"/>
                    <a:pt x="475" y="121"/>
                  </a:cubicBezTo>
                  <a:cubicBezTo>
                    <a:pt x="508" y="121"/>
                    <a:pt x="535" y="93"/>
                    <a:pt x="535" y="60"/>
                  </a:cubicBezTo>
                  <a:cubicBezTo>
                    <a:pt x="535" y="27"/>
                    <a:pt x="508" y="0"/>
                    <a:pt x="4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07" name="Freeform 31"/>
            <p:cNvSpPr/>
            <p:nvPr/>
          </p:nvSpPr>
          <p:spPr bwMode="auto">
            <a:xfrm>
              <a:off x="983" y="233"/>
              <a:ext cx="1063" cy="231"/>
            </a:xfrm>
            <a:custGeom>
              <a:avLst/>
              <a:gdLst>
                <a:gd name="T0" fmla="*/ 475 w 535"/>
                <a:gd name="T1" fmla="*/ 0 h 121"/>
                <a:gd name="T2" fmla="*/ 0 w 535"/>
                <a:gd name="T3" fmla="*/ 0 h 121"/>
                <a:gd name="T4" fmla="*/ 0 w 535"/>
                <a:gd name="T5" fmla="*/ 121 h 121"/>
                <a:gd name="T6" fmla="*/ 475 w 535"/>
                <a:gd name="T7" fmla="*/ 121 h 121"/>
                <a:gd name="T8" fmla="*/ 535 w 535"/>
                <a:gd name="T9" fmla="*/ 60 h 121"/>
                <a:gd name="T10" fmla="*/ 475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4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475" y="121"/>
                    <a:pt x="475" y="121"/>
                    <a:pt x="475" y="121"/>
                  </a:cubicBezTo>
                  <a:cubicBezTo>
                    <a:pt x="508" y="121"/>
                    <a:pt x="535" y="93"/>
                    <a:pt x="535" y="60"/>
                  </a:cubicBezTo>
                  <a:cubicBezTo>
                    <a:pt x="535" y="27"/>
                    <a:pt x="508" y="0"/>
                    <a:pt x="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4615" name="Rectangle 39"/>
          <p:cNvSpPr>
            <a:spLocks noChangeArrowheads="1"/>
          </p:cNvSpPr>
          <p:nvPr/>
        </p:nvSpPr>
        <p:spPr bwMode="auto">
          <a:xfrm>
            <a:off x="6300789" y="2031115"/>
            <a:ext cx="2231651" cy="833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indent="355600" algn="just" fontAlgn="auto">
              <a:lnSpc>
                <a:spcPct val="115000"/>
              </a:lnSpc>
              <a:extLst>
                <a:ext uri="{35155182-B16C-46BC-9424-99874614C6A1}">
                  <wpsdc:indentchars xmlns:wpsdc="http://www.wps.cn/officeDocument/2017/drawingmlCustomData" xmlns="" val="200" checksum="3837665281"/>
                </a:ext>
              </a:extLst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所有应用最终需要上线运行，供老师、助教、和其他同学检查。</a:t>
            </a:r>
            <a:endParaRPr 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616" name="Text Box 40"/>
          <p:cNvSpPr txBox="1">
            <a:spLocks noChangeArrowheads="1"/>
          </p:cNvSpPr>
          <p:nvPr/>
        </p:nvSpPr>
        <p:spPr bwMode="auto">
          <a:xfrm>
            <a:off x="6300788" y="1611886"/>
            <a:ext cx="513282" cy="461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2400" dirty="0">
                <a:solidFill>
                  <a:schemeClr val="accent3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24617" name="Rectangle 41"/>
          <p:cNvSpPr>
            <a:spLocks noChangeArrowheads="1"/>
          </p:cNvSpPr>
          <p:nvPr/>
        </p:nvSpPr>
        <p:spPr bwMode="auto">
          <a:xfrm>
            <a:off x="6300789" y="3345970"/>
            <a:ext cx="2231651" cy="833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indent="355600" fontAlgn="auto">
              <a:lnSpc>
                <a:spcPct val="115000"/>
              </a:lnSpc>
              <a:extLst>
                <a:ext uri="{35155182-B16C-46BC-9424-99874614C6A1}">
                  <wpsdc:indentchars xmlns:wpsdc="http://www.wps.cn/officeDocument/2017/drawingmlCustomData" xmlns="" val="200" checksum="3837665281"/>
                </a:ext>
              </a:extLst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选题应符合当代核心价值观，不得出现违法违规内容。</a:t>
            </a:r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6300788" y="2926742"/>
            <a:ext cx="503664" cy="461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2400" dirty="0">
                <a:solidFill>
                  <a:schemeClr val="accent4"/>
                </a:solidFill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24619" name="Rectangle 43"/>
          <p:cNvSpPr>
            <a:spLocks noChangeArrowheads="1"/>
          </p:cNvSpPr>
          <p:nvPr/>
        </p:nvSpPr>
        <p:spPr bwMode="auto">
          <a:xfrm>
            <a:off x="611559" y="3345970"/>
            <a:ext cx="2231653" cy="1081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indent="355600" algn="just" fontAlgn="auto">
              <a:lnSpc>
                <a:spcPct val="115000"/>
              </a:lnSpc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3837665281"/>
                </a:ext>
              </a:extLst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实现技术可采用：Web应用，并实现多用户交互，并能通过10组以上压力测试。</a:t>
            </a:r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2363361" y="2926742"/>
            <a:ext cx="503664" cy="461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zh-CN" altLang="zh-CN" sz="2400" dirty="0">
                <a:solidFill>
                  <a:schemeClr val="accent2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24625" name="Rectangle 49"/>
          <p:cNvSpPr>
            <a:spLocks noChangeArrowheads="1"/>
          </p:cNvSpPr>
          <p:nvPr/>
        </p:nvSpPr>
        <p:spPr bwMode="auto">
          <a:xfrm>
            <a:off x="611559" y="2037467"/>
            <a:ext cx="2231653" cy="1081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indent="355600" algn="just" fontAlgn="auto">
              <a:lnSpc>
                <a:spcPct val="115000"/>
              </a:lnSpc>
              <a:extLst>
                <a:ext uri="{35155182-B16C-46BC-9424-99874614C6A1}">
                  <wpsdc:indentchars xmlns:wpsdc="http://www.wps.cn/officeDocument/2017/drawingmlCustomData" xmlns="" val="200" checksum="3837665281"/>
                </a:ext>
              </a:extLst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游戏形式、内容无限制，要求具有创新性和趣味性，不能和已有游戏内容完全一致。</a:t>
            </a:r>
          </a:p>
        </p:txBody>
      </p:sp>
      <p:sp>
        <p:nvSpPr>
          <p:cNvPr id="24626" name="Text Box 50"/>
          <p:cNvSpPr txBox="1">
            <a:spLocks noChangeArrowheads="1"/>
          </p:cNvSpPr>
          <p:nvPr/>
        </p:nvSpPr>
        <p:spPr bwMode="auto">
          <a:xfrm>
            <a:off x="2400231" y="1618238"/>
            <a:ext cx="466794" cy="461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zh-CN" altLang="zh-CN" sz="2400" dirty="0">
                <a:solidFill>
                  <a:schemeClr val="accent1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24628" name="Rectangle 52"/>
          <p:cNvSpPr>
            <a:spLocks noChangeArrowheads="1"/>
          </p:cNvSpPr>
          <p:nvPr/>
        </p:nvSpPr>
        <p:spPr bwMode="auto">
          <a:xfrm>
            <a:off x="3131663" y="3081746"/>
            <a:ext cx="538480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</a:p>
        </p:txBody>
      </p:sp>
      <p:sp>
        <p:nvSpPr>
          <p:cNvPr id="24629" name="Rectangle 53"/>
          <p:cNvSpPr>
            <a:spLocks noChangeArrowheads="1"/>
          </p:cNvSpPr>
          <p:nvPr/>
        </p:nvSpPr>
        <p:spPr bwMode="auto">
          <a:xfrm>
            <a:off x="3127218" y="3461272"/>
            <a:ext cx="538480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</a:t>
            </a:r>
          </a:p>
        </p:txBody>
      </p:sp>
      <p:sp>
        <p:nvSpPr>
          <p:cNvPr id="24630" name="Rectangle 54"/>
          <p:cNvSpPr>
            <a:spLocks noChangeArrowheads="1"/>
          </p:cNvSpPr>
          <p:nvPr/>
        </p:nvSpPr>
        <p:spPr bwMode="auto">
          <a:xfrm>
            <a:off x="5483068" y="1716073"/>
            <a:ext cx="538480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上线</a:t>
            </a:r>
          </a:p>
        </p:txBody>
      </p:sp>
      <p:sp>
        <p:nvSpPr>
          <p:cNvPr id="24631" name="Rectangle 55"/>
          <p:cNvSpPr>
            <a:spLocks noChangeArrowheads="1"/>
          </p:cNvSpPr>
          <p:nvPr/>
        </p:nvSpPr>
        <p:spPr bwMode="auto">
          <a:xfrm>
            <a:off x="5483068" y="2074009"/>
            <a:ext cx="538480" cy="306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守法</a:t>
            </a:r>
          </a:p>
        </p:txBody>
      </p:sp>
      <p:sp>
        <p:nvSpPr>
          <p:cNvPr id="43" name="Rectangle 39"/>
          <p:cNvSpPr>
            <a:spLocks noChangeArrowheads="1"/>
          </p:cNvSpPr>
          <p:nvPr/>
        </p:nvSpPr>
        <p:spPr bwMode="auto">
          <a:xfrm>
            <a:off x="509589" y="453617"/>
            <a:ext cx="2160587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sz="2400" dirty="0">
                <a:solidFill>
                  <a:srgbClr val="A564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与要求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/>
          <p:cNvSpPr/>
          <p:nvPr/>
        </p:nvSpPr>
        <p:spPr bwMode="auto">
          <a:xfrm>
            <a:off x="3591085" y="1913914"/>
            <a:ext cx="974725" cy="973438"/>
          </a:xfrm>
          <a:custGeom>
            <a:avLst/>
            <a:gdLst>
              <a:gd name="T0" fmla="*/ 282 w 565"/>
              <a:gd name="T1" fmla="*/ 0 h 565"/>
              <a:gd name="T2" fmla="*/ 0 w 565"/>
              <a:gd name="T3" fmla="*/ 0 h 565"/>
              <a:gd name="T4" fmla="*/ 0 w 565"/>
              <a:gd name="T5" fmla="*/ 283 h 565"/>
              <a:gd name="T6" fmla="*/ 282 w 565"/>
              <a:gd name="T7" fmla="*/ 565 h 565"/>
              <a:gd name="T8" fmla="*/ 565 w 565"/>
              <a:gd name="T9" fmla="*/ 565 h 565"/>
              <a:gd name="T10" fmla="*/ 565 w 565"/>
              <a:gd name="T11" fmla="*/ 283 h 565"/>
              <a:gd name="T12" fmla="*/ 282 w 565"/>
              <a:gd name="T13" fmla="*/ 0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439"/>
                  <a:pt x="126" y="565"/>
                  <a:pt x="282" y="565"/>
                </a:cubicBezTo>
                <a:cubicBezTo>
                  <a:pt x="565" y="565"/>
                  <a:pt x="565" y="565"/>
                  <a:pt x="565" y="565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127"/>
                  <a:pt x="438" y="0"/>
                  <a:pt x="2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22"/>
          <p:cNvSpPr/>
          <p:nvPr/>
        </p:nvSpPr>
        <p:spPr bwMode="auto">
          <a:xfrm>
            <a:off x="4603910" y="1913914"/>
            <a:ext cx="973137" cy="973438"/>
          </a:xfrm>
          <a:custGeom>
            <a:avLst/>
            <a:gdLst>
              <a:gd name="T0" fmla="*/ 283 w 565"/>
              <a:gd name="T1" fmla="*/ 0 h 565"/>
              <a:gd name="T2" fmla="*/ 565 w 565"/>
              <a:gd name="T3" fmla="*/ 0 h 565"/>
              <a:gd name="T4" fmla="*/ 565 w 565"/>
              <a:gd name="T5" fmla="*/ 283 h 565"/>
              <a:gd name="T6" fmla="*/ 283 w 565"/>
              <a:gd name="T7" fmla="*/ 565 h 565"/>
              <a:gd name="T8" fmla="*/ 0 w 565"/>
              <a:gd name="T9" fmla="*/ 565 h 565"/>
              <a:gd name="T10" fmla="*/ 0 w 565"/>
              <a:gd name="T11" fmla="*/ 283 h 565"/>
              <a:gd name="T12" fmla="*/ 283 w 565"/>
              <a:gd name="T13" fmla="*/ 0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3" y="0"/>
                </a:moveTo>
                <a:cubicBezTo>
                  <a:pt x="565" y="0"/>
                  <a:pt x="565" y="0"/>
                  <a:pt x="565" y="0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439"/>
                  <a:pt x="439" y="565"/>
                  <a:pt x="283" y="565"/>
                </a:cubicBezTo>
                <a:cubicBezTo>
                  <a:pt x="0" y="565"/>
                  <a:pt x="0" y="565"/>
                  <a:pt x="0" y="565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127"/>
                  <a:pt x="127" y="0"/>
                  <a:pt x="2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23"/>
          <p:cNvSpPr/>
          <p:nvPr/>
        </p:nvSpPr>
        <p:spPr bwMode="auto">
          <a:xfrm>
            <a:off x="3591085" y="2927052"/>
            <a:ext cx="974725" cy="973438"/>
          </a:xfrm>
          <a:custGeom>
            <a:avLst/>
            <a:gdLst>
              <a:gd name="T0" fmla="*/ 282 w 565"/>
              <a:gd name="T1" fmla="*/ 565 h 565"/>
              <a:gd name="T2" fmla="*/ 0 w 565"/>
              <a:gd name="T3" fmla="*/ 565 h 565"/>
              <a:gd name="T4" fmla="*/ 0 w 565"/>
              <a:gd name="T5" fmla="*/ 283 h 565"/>
              <a:gd name="T6" fmla="*/ 282 w 565"/>
              <a:gd name="T7" fmla="*/ 0 h 565"/>
              <a:gd name="T8" fmla="*/ 565 w 565"/>
              <a:gd name="T9" fmla="*/ 0 h 565"/>
              <a:gd name="T10" fmla="*/ 565 w 565"/>
              <a:gd name="T11" fmla="*/ 283 h 565"/>
              <a:gd name="T12" fmla="*/ 282 w 565"/>
              <a:gd name="T13" fmla="*/ 565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2" y="565"/>
                </a:moveTo>
                <a:cubicBezTo>
                  <a:pt x="0" y="565"/>
                  <a:pt x="0" y="565"/>
                  <a:pt x="0" y="565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127"/>
                  <a:pt x="126" y="0"/>
                  <a:pt x="282" y="0"/>
                </a:cubicBezTo>
                <a:cubicBezTo>
                  <a:pt x="565" y="0"/>
                  <a:pt x="565" y="0"/>
                  <a:pt x="565" y="0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439"/>
                  <a:pt x="438" y="565"/>
                  <a:pt x="282" y="5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24"/>
          <p:cNvSpPr/>
          <p:nvPr/>
        </p:nvSpPr>
        <p:spPr bwMode="auto">
          <a:xfrm>
            <a:off x="4603910" y="2927052"/>
            <a:ext cx="973137" cy="973438"/>
          </a:xfrm>
          <a:custGeom>
            <a:avLst/>
            <a:gdLst>
              <a:gd name="T0" fmla="*/ 283 w 565"/>
              <a:gd name="T1" fmla="*/ 565 h 565"/>
              <a:gd name="T2" fmla="*/ 565 w 565"/>
              <a:gd name="T3" fmla="*/ 565 h 565"/>
              <a:gd name="T4" fmla="*/ 565 w 565"/>
              <a:gd name="T5" fmla="*/ 283 h 565"/>
              <a:gd name="T6" fmla="*/ 283 w 565"/>
              <a:gd name="T7" fmla="*/ 0 h 565"/>
              <a:gd name="T8" fmla="*/ 0 w 565"/>
              <a:gd name="T9" fmla="*/ 0 h 565"/>
              <a:gd name="T10" fmla="*/ 0 w 565"/>
              <a:gd name="T11" fmla="*/ 283 h 565"/>
              <a:gd name="T12" fmla="*/ 283 w 565"/>
              <a:gd name="T13" fmla="*/ 565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3" y="565"/>
                </a:moveTo>
                <a:cubicBezTo>
                  <a:pt x="565" y="565"/>
                  <a:pt x="565" y="565"/>
                  <a:pt x="565" y="565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127"/>
                  <a:pt x="439" y="0"/>
                  <a:pt x="28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439"/>
                  <a:pt x="127" y="565"/>
                  <a:pt x="283" y="56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25"/>
          <p:cNvSpPr>
            <a:spLocks noChangeArrowheads="1"/>
          </p:cNvSpPr>
          <p:nvPr/>
        </p:nvSpPr>
        <p:spPr bwMode="auto">
          <a:xfrm>
            <a:off x="3829685" y="2082165"/>
            <a:ext cx="686435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zh-CN" sz="4000" dirty="0">
                <a:solidFill>
                  <a:srgbClr val="FFFFFF"/>
                </a:solidFill>
                <a:latin typeface="+mj-lt"/>
              </a:rPr>
              <a:t>01</a:t>
            </a:r>
          </a:p>
        </p:txBody>
      </p:sp>
      <p:sp>
        <p:nvSpPr>
          <p:cNvPr id="7" name="Rectangle 26"/>
          <p:cNvSpPr>
            <a:spLocks noChangeArrowheads="1"/>
          </p:cNvSpPr>
          <p:nvPr/>
        </p:nvSpPr>
        <p:spPr bwMode="auto">
          <a:xfrm>
            <a:off x="4792980" y="2082165"/>
            <a:ext cx="666115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zh-CN" sz="4000" dirty="0">
                <a:solidFill>
                  <a:srgbClr val="FFFFFF"/>
                </a:solidFill>
                <a:latin typeface="+mj-lt"/>
              </a:rPr>
              <a:t>03</a:t>
            </a:r>
          </a:p>
        </p:txBody>
      </p:sp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3855720" y="3035300"/>
            <a:ext cx="687070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zh-CN" sz="4000">
                <a:solidFill>
                  <a:srgbClr val="FFFFFF"/>
                </a:solidFill>
                <a:latin typeface="+mj-lt"/>
              </a:rPr>
              <a:t>02</a:t>
            </a:r>
          </a:p>
        </p:txBody>
      </p:sp>
      <p:sp>
        <p:nvSpPr>
          <p:cNvPr id="9" name="Rectangle 28"/>
          <p:cNvSpPr>
            <a:spLocks noChangeArrowheads="1"/>
          </p:cNvSpPr>
          <p:nvPr/>
        </p:nvSpPr>
        <p:spPr bwMode="auto">
          <a:xfrm>
            <a:off x="4812665" y="3035300"/>
            <a:ext cx="647065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zh-CN" sz="4000" dirty="0">
                <a:solidFill>
                  <a:srgbClr val="FFFFFF"/>
                </a:solidFill>
                <a:latin typeface="+mj-lt"/>
              </a:rPr>
              <a:t>04</a:t>
            </a:r>
          </a:p>
        </p:txBody>
      </p:sp>
      <p:sp>
        <p:nvSpPr>
          <p:cNvPr id="14" name="椭圆 13"/>
          <p:cNvSpPr/>
          <p:nvPr/>
        </p:nvSpPr>
        <p:spPr>
          <a:xfrm>
            <a:off x="4335449" y="2657914"/>
            <a:ext cx="503582" cy="503737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6"/>
          <p:cNvSpPr>
            <a:spLocks noEditPoints="1"/>
          </p:cNvSpPr>
          <p:nvPr/>
        </p:nvSpPr>
        <p:spPr bwMode="auto">
          <a:xfrm>
            <a:off x="4455598" y="2808944"/>
            <a:ext cx="263284" cy="201676"/>
          </a:xfrm>
          <a:custGeom>
            <a:avLst/>
            <a:gdLst>
              <a:gd name="T0" fmla="*/ 218 w 235"/>
              <a:gd name="T1" fmla="*/ 76 h 180"/>
              <a:gd name="T2" fmla="*/ 230 w 235"/>
              <a:gd name="T3" fmla="*/ 106 h 180"/>
              <a:gd name="T4" fmla="*/ 206 w 235"/>
              <a:gd name="T5" fmla="*/ 107 h 180"/>
              <a:gd name="T6" fmla="*/ 117 w 235"/>
              <a:gd name="T7" fmla="*/ 180 h 180"/>
              <a:gd name="T8" fmla="*/ 54 w 235"/>
              <a:gd name="T9" fmla="*/ 154 h 180"/>
              <a:gd name="T10" fmla="*/ 66 w 235"/>
              <a:gd name="T11" fmla="*/ 141 h 180"/>
              <a:gd name="T12" fmla="*/ 117 w 235"/>
              <a:gd name="T13" fmla="*/ 162 h 180"/>
              <a:gd name="T14" fmla="*/ 187 w 235"/>
              <a:gd name="T15" fmla="*/ 107 h 180"/>
              <a:gd name="T16" fmla="*/ 162 w 235"/>
              <a:gd name="T17" fmla="*/ 99 h 180"/>
              <a:gd name="T18" fmla="*/ 178 w 235"/>
              <a:gd name="T19" fmla="*/ 76 h 180"/>
              <a:gd name="T20" fmla="*/ 203 w 235"/>
              <a:gd name="T21" fmla="*/ 58 h 180"/>
              <a:gd name="T22" fmla="*/ 204 w 235"/>
              <a:gd name="T23" fmla="*/ 87 h 180"/>
              <a:gd name="T24" fmla="*/ 198 w 235"/>
              <a:gd name="T25" fmla="*/ 79 h 180"/>
              <a:gd name="T26" fmla="*/ 190 w 235"/>
              <a:gd name="T27" fmla="*/ 90 h 180"/>
              <a:gd name="T28" fmla="*/ 199 w 235"/>
              <a:gd name="T29" fmla="*/ 90 h 180"/>
              <a:gd name="T30" fmla="*/ 204 w 235"/>
              <a:gd name="T31" fmla="*/ 87 h 180"/>
              <a:gd name="T32" fmla="*/ 30 w 235"/>
              <a:gd name="T33" fmla="*/ 120 h 180"/>
              <a:gd name="T34" fmla="*/ 44 w 235"/>
              <a:gd name="T35" fmla="*/ 120 h 180"/>
              <a:gd name="T36" fmla="*/ 71 w 235"/>
              <a:gd name="T37" fmla="*/ 87 h 180"/>
              <a:gd name="T38" fmla="*/ 73 w 235"/>
              <a:gd name="T39" fmla="*/ 81 h 180"/>
              <a:gd name="T40" fmla="*/ 47 w 235"/>
              <a:gd name="T41" fmla="*/ 72 h 180"/>
              <a:gd name="T42" fmla="*/ 117 w 235"/>
              <a:gd name="T43" fmla="*/ 18 h 180"/>
              <a:gd name="T44" fmla="*/ 168 w 235"/>
              <a:gd name="T45" fmla="*/ 39 h 180"/>
              <a:gd name="T46" fmla="*/ 180 w 235"/>
              <a:gd name="T47" fmla="*/ 26 h 180"/>
              <a:gd name="T48" fmla="*/ 117 w 235"/>
              <a:gd name="T49" fmla="*/ 0 h 180"/>
              <a:gd name="T50" fmla="*/ 29 w 235"/>
              <a:gd name="T51" fmla="*/ 72 h 180"/>
              <a:gd name="T52" fmla="*/ 4 w 235"/>
              <a:gd name="T53" fmla="*/ 74 h 180"/>
              <a:gd name="T54" fmla="*/ 16 w 235"/>
              <a:gd name="T55" fmla="*/ 104 h 180"/>
              <a:gd name="T56" fmla="*/ 30 w 235"/>
              <a:gd name="T57" fmla="*/ 93 h 180"/>
              <a:gd name="T58" fmla="*/ 29 w 235"/>
              <a:gd name="T59" fmla="*/ 90 h 180"/>
              <a:gd name="T60" fmla="*/ 37 w 235"/>
              <a:gd name="T61" fmla="*/ 90 h 180"/>
              <a:gd name="T62" fmla="*/ 43 w 235"/>
              <a:gd name="T63" fmla="*/ 93 h 180"/>
              <a:gd name="T64" fmla="*/ 30 w 235"/>
              <a:gd name="T65" fmla="*/ 93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35" h="180">
                <a:moveTo>
                  <a:pt x="205" y="60"/>
                </a:moveTo>
                <a:cubicBezTo>
                  <a:pt x="218" y="76"/>
                  <a:pt x="218" y="76"/>
                  <a:pt x="218" y="76"/>
                </a:cubicBezTo>
                <a:cubicBezTo>
                  <a:pt x="232" y="93"/>
                  <a:pt x="232" y="93"/>
                  <a:pt x="232" y="93"/>
                </a:cubicBezTo>
                <a:cubicBezTo>
                  <a:pt x="235" y="97"/>
                  <a:pt x="234" y="103"/>
                  <a:pt x="230" y="106"/>
                </a:cubicBezTo>
                <a:cubicBezTo>
                  <a:pt x="228" y="107"/>
                  <a:pt x="226" y="108"/>
                  <a:pt x="224" y="107"/>
                </a:cubicBezTo>
                <a:cubicBezTo>
                  <a:pt x="206" y="107"/>
                  <a:pt x="206" y="107"/>
                  <a:pt x="206" y="107"/>
                </a:cubicBezTo>
                <a:cubicBezTo>
                  <a:pt x="202" y="127"/>
                  <a:pt x="192" y="144"/>
                  <a:pt x="177" y="157"/>
                </a:cubicBezTo>
                <a:cubicBezTo>
                  <a:pt x="162" y="171"/>
                  <a:pt x="140" y="180"/>
                  <a:pt x="117" y="180"/>
                </a:cubicBezTo>
                <a:cubicBezTo>
                  <a:pt x="105" y="180"/>
                  <a:pt x="94" y="177"/>
                  <a:pt x="83" y="173"/>
                </a:cubicBezTo>
                <a:cubicBezTo>
                  <a:pt x="72" y="168"/>
                  <a:pt x="62" y="162"/>
                  <a:pt x="54" y="154"/>
                </a:cubicBezTo>
                <a:cubicBezTo>
                  <a:pt x="50" y="150"/>
                  <a:pt x="50" y="144"/>
                  <a:pt x="54" y="141"/>
                </a:cubicBezTo>
                <a:cubicBezTo>
                  <a:pt x="57" y="137"/>
                  <a:pt x="63" y="137"/>
                  <a:pt x="66" y="141"/>
                </a:cubicBezTo>
                <a:cubicBezTo>
                  <a:pt x="73" y="148"/>
                  <a:pt x="81" y="153"/>
                  <a:pt x="90" y="157"/>
                </a:cubicBezTo>
                <a:cubicBezTo>
                  <a:pt x="98" y="160"/>
                  <a:pt x="108" y="162"/>
                  <a:pt x="117" y="162"/>
                </a:cubicBezTo>
                <a:cubicBezTo>
                  <a:pt x="136" y="162"/>
                  <a:pt x="153" y="155"/>
                  <a:pt x="166" y="144"/>
                </a:cubicBezTo>
                <a:cubicBezTo>
                  <a:pt x="176" y="134"/>
                  <a:pt x="184" y="122"/>
                  <a:pt x="187" y="107"/>
                </a:cubicBezTo>
                <a:cubicBezTo>
                  <a:pt x="171" y="107"/>
                  <a:pt x="171" y="107"/>
                  <a:pt x="171" y="107"/>
                </a:cubicBezTo>
                <a:cubicBezTo>
                  <a:pt x="166" y="107"/>
                  <a:pt x="162" y="104"/>
                  <a:pt x="162" y="99"/>
                </a:cubicBezTo>
                <a:cubicBezTo>
                  <a:pt x="162" y="96"/>
                  <a:pt x="163" y="95"/>
                  <a:pt x="164" y="93"/>
                </a:cubicBezTo>
                <a:cubicBezTo>
                  <a:pt x="178" y="76"/>
                  <a:pt x="178" y="76"/>
                  <a:pt x="178" y="76"/>
                </a:cubicBezTo>
                <a:cubicBezTo>
                  <a:pt x="191" y="59"/>
                  <a:pt x="191" y="59"/>
                  <a:pt x="191" y="59"/>
                </a:cubicBezTo>
                <a:cubicBezTo>
                  <a:pt x="194" y="56"/>
                  <a:pt x="200" y="55"/>
                  <a:pt x="203" y="58"/>
                </a:cubicBezTo>
                <a:cubicBezTo>
                  <a:pt x="204" y="58"/>
                  <a:pt x="205" y="59"/>
                  <a:pt x="205" y="60"/>
                </a:cubicBezTo>
                <a:close/>
                <a:moveTo>
                  <a:pt x="204" y="87"/>
                </a:moveTo>
                <a:cubicBezTo>
                  <a:pt x="204" y="87"/>
                  <a:pt x="204" y="87"/>
                  <a:pt x="204" y="87"/>
                </a:cubicBezTo>
                <a:cubicBezTo>
                  <a:pt x="198" y="79"/>
                  <a:pt x="198" y="79"/>
                  <a:pt x="198" y="79"/>
                </a:cubicBezTo>
                <a:cubicBezTo>
                  <a:pt x="192" y="87"/>
                  <a:pt x="192" y="87"/>
                  <a:pt x="192" y="87"/>
                </a:cubicBezTo>
                <a:cubicBezTo>
                  <a:pt x="190" y="90"/>
                  <a:pt x="190" y="90"/>
                  <a:pt x="190" y="90"/>
                </a:cubicBezTo>
                <a:cubicBezTo>
                  <a:pt x="198" y="90"/>
                  <a:pt x="198" y="90"/>
                  <a:pt x="198" y="90"/>
                </a:cubicBezTo>
                <a:cubicBezTo>
                  <a:pt x="198" y="90"/>
                  <a:pt x="198" y="90"/>
                  <a:pt x="199" y="90"/>
                </a:cubicBezTo>
                <a:cubicBezTo>
                  <a:pt x="206" y="90"/>
                  <a:pt x="206" y="90"/>
                  <a:pt x="206" y="90"/>
                </a:cubicBezTo>
                <a:cubicBezTo>
                  <a:pt x="204" y="87"/>
                  <a:pt x="204" y="87"/>
                  <a:pt x="204" y="87"/>
                </a:cubicBezTo>
                <a:close/>
                <a:moveTo>
                  <a:pt x="30" y="120"/>
                </a:moveTo>
                <a:cubicBezTo>
                  <a:pt x="30" y="120"/>
                  <a:pt x="30" y="120"/>
                  <a:pt x="30" y="120"/>
                </a:cubicBezTo>
                <a:cubicBezTo>
                  <a:pt x="30" y="121"/>
                  <a:pt x="31" y="121"/>
                  <a:pt x="31" y="122"/>
                </a:cubicBezTo>
                <a:cubicBezTo>
                  <a:pt x="35" y="125"/>
                  <a:pt x="41" y="124"/>
                  <a:pt x="44" y="120"/>
                </a:cubicBezTo>
                <a:cubicBezTo>
                  <a:pt x="57" y="104"/>
                  <a:pt x="57" y="104"/>
                  <a:pt x="57" y="104"/>
                </a:cubicBezTo>
                <a:cubicBezTo>
                  <a:pt x="71" y="87"/>
                  <a:pt x="71" y="87"/>
                  <a:pt x="71" y="87"/>
                </a:cubicBezTo>
                <a:cubicBezTo>
                  <a:pt x="71" y="87"/>
                  <a:pt x="71" y="87"/>
                  <a:pt x="71" y="87"/>
                </a:cubicBezTo>
                <a:cubicBezTo>
                  <a:pt x="72" y="85"/>
                  <a:pt x="73" y="83"/>
                  <a:pt x="73" y="81"/>
                </a:cubicBezTo>
                <a:cubicBezTo>
                  <a:pt x="73" y="76"/>
                  <a:pt x="68" y="72"/>
                  <a:pt x="64" y="72"/>
                </a:cubicBezTo>
                <a:cubicBezTo>
                  <a:pt x="47" y="72"/>
                  <a:pt x="47" y="72"/>
                  <a:pt x="47" y="72"/>
                </a:cubicBezTo>
                <a:cubicBezTo>
                  <a:pt x="51" y="58"/>
                  <a:pt x="58" y="45"/>
                  <a:pt x="69" y="36"/>
                </a:cubicBezTo>
                <a:cubicBezTo>
                  <a:pt x="82" y="25"/>
                  <a:pt x="98" y="18"/>
                  <a:pt x="117" y="18"/>
                </a:cubicBezTo>
                <a:cubicBezTo>
                  <a:pt x="127" y="18"/>
                  <a:pt x="136" y="20"/>
                  <a:pt x="144" y="23"/>
                </a:cubicBezTo>
                <a:cubicBezTo>
                  <a:pt x="153" y="27"/>
                  <a:pt x="161" y="32"/>
                  <a:pt x="168" y="39"/>
                </a:cubicBezTo>
                <a:cubicBezTo>
                  <a:pt x="171" y="42"/>
                  <a:pt x="177" y="42"/>
                  <a:pt x="180" y="39"/>
                </a:cubicBezTo>
                <a:cubicBezTo>
                  <a:pt x="184" y="35"/>
                  <a:pt x="184" y="30"/>
                  <a:pt x="180" y="26"/>
                </a:cubicBezTo>
                <a:cubicBezTo>
                  <a:pt x="172" y="18"/>
                  <a:pt x="162" y="11"/>
                  <a:pt x="151" y="7"/>
                </a:cubicBezTo>
                <a:cubicBezTo>
                  <a:pt x="141" y="2"/>
                  <a:pt x="129" y="0"/>
                  <a:pt x="117" y="0"/>
                </a:cubicBezTo>
                <a:cubicBezTo>
                  <a:pt x="94" y="0"/>
                  <a:pt x="73" y="9"/>
                  <a:pt x="57" y="23"/>
                </a:cubicBezTo>
                <a:cubicBezTo>
                  <a:pt x="43" y="35"/>
                  <a:pt x="33" y="53"/>
                  <a:pt x="29" y="72"/>
                </a:cubicBezTo>
                <a:cubicBezTo>
                  <a:pt x="11" y="72"/>
                  <a:pt x="11" y="72"/>
                  <a:pt x="11" y="72"/>
                </a:cubicBezTo>
                <a:cubicBezTo>
                  <a:pt x="9" y="72"/>
                  <a:pt x="6" y="73"/>
                  <a:pt x="4" y="74"/>
                </a:cubicBezTo>
                <a:cubicBezTo>
                  <a:pt x="1" y="77"/>
                  <a:pt x="0" y="83"/>
                  <a:pt x="3" y="87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30" y="120"/>
                  <a:pt x="30" y="120"/>
                  <a:pt x="30" y="120"/>
                </a:cubicBezTo>
                <a:close/>
                <a:moveTo>
                  <a:pt x="30" y="93"/>
                </a:moveTo>
                <a:cubicBezTo>
                  <a:pt x="30" y="93"/>
                  <a:pt x="30" y="93"/>
                  <a:pt x="30" y="93"/>
                </a:cubicBezTo>
                <a:cubicBezTo>
                  <a:pt x="29" y="90"/>
                  <a:pt x="29" y="90"/>
                  <a:pt x="29" y="90"/>
                </a:cubicBezTo>
                <a:cubicBezTo>
                  <a:pt x="36" y="90"/>
                  <a:pt x="36" y="90"/>
                  <a:pt x="36" y="90"/>
                </a:cubicBezTo>
                <a:cubicBezTo>
                  <a:pt x="37" y="90"/>
                  <a:pt x="37" y="90"/>
                  <a:pt x="37" y="90"/>
                </a:cubicBezTo>
                <a:cubicBezTo>
                  <a:pt x="45" y="90"/>
                  <a:pt x="45" y="90"/>
                  <a:pt x="45" y="90"/>
                </a:cubicBezTo>
                <a:cubicBezTo>
                  <a:pt x="43" y="93"/>
                  <a:pt x="43" y="93"/>
                  <a:pt x="43" y="93"/>
                </a:cubicBezTo>
                <a:cubicBezTo>
                  <a:pt x="37" y="100"/>
                  <a:pt x="37" y="100"/>
                  <a:pt x="37" y="100"/>
                </a:cubicBezTo>
                <a:cubicBezTo>
                  <a:pt x="30" y="93"/>
                  <a:pt x="30" y="93"/>
                  <a:pt x="30" y="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Rectangle 39"/>
          <p:cNvSpPr>
            <a:spLocks noChangeArrowheads="1"/>
          </p:cNvSpPr>
          <p:nvPr/>
        </p:nvSpPr>
        <p:spPr bwMode="auto">
          <a:xfrm>
            <a:off x="509905" y="453390"/>
            <a:ext cx="5002530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为何选择</a:t>
            </a:r>
            <a:r>
              <a:rPr lang="zh-CN" altLang="en-US" sz="2400" dirty="0">
                <a:solidFill>
                  <a:srgbClr val="A564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“养成类校园游戏”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为主题</a:t>
            </a:r>
          </a:p>
        </p:txBody>
      </p:sp>
      <p:sp>
        <p:nvSpPr>
          <p:cNvPr id="10" name="Rectangle 3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98500" y="1325880"/>
            <a:ext cx="2589530" cy="1005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亲身体验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indent="0" algn="ctr" fontAlgn="auto">
              <a:lnSpc>
                <a:spcPct val="115000"/>
              </a:lnSpc>
              <a:spcBef>
                <a:spcPts val="0"/>
              </a:spcBef>
            </a:pPr>
            <a:r>
              <a:rPr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实际生活参照</a:t>
            </a:r>
          </a:p>
          <a:p>
            <a:pPr indent="0" algn="ctr" fontAlgn="auto">
              <a:lnSpc>
                <a:spcPct val="115000"/>
              </a:lnSpc>
              <a:spcBef>
                <a:spcPts val="0"/>
              </a:spcBef>
            </a:pPr>
            <a:r>
              <a:rPr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真实情境</a:t>
            </a:r>
          </a:p>
        </p:txBody>
      </p:sp>
      <p:sp>
        <p:nvSpPr>
          <p:cNvPr id="11" name="Rectangle 3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01675" y="3270250"/>
            <a:ext cx="2589530" cy="1005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共鸣与情感链接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等线 Light" panose="02010600030101010101" charset="-122"/>
              <a:ea typeface="等线 Light" panose="02010600030101010101" charset="-122"/>
            </a:endParaRPr>
          </a:p>
          <a:p>
            <a:pPr indent="0" algn="ctr" fontAlgn="auto">
              <a:lnSpc>
                <a:spcPct val="115000"/>
              </a:lnSpc>
              <a:spcBef>
                <a:spcPts val="0"/>
              </a:spcBef>
            </a:pPr>
            <a:r>
              <a:rPr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青春情怀</a:t>
            </a:r>
          </a:p>
          <a:p>
            <a:pPr indent="0" algn="ctr" fontAlgn="auto">
              <a:lnSpc>
                <a:spcPct val="115000"/>
              </a:lnSpc>
              <a:spcBef>
                <a:spcPts val="0"/>
              </a:spcBef>
            </a:pPr>
            <a:r>
              <a:rPr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团队共鸣</a:t>
            </a:r>
          </a:p>
        </p:txBody>
      </p:sp>
      <p:sp>
        <p:nvSpPr>
          <p:cNvPr id="12" name="Rectangle 3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69940" y="1325880"/>
            <a:ext cx="2589530" cy="1056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借鉴与创新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indent="0" algn="ctr" fontAlgn="auto">
              <a:lnSpc>
                <a:spcPct val="115000"/>
              </a:lnSpc>
              <a:spcBef>
                <a:spcPts val="200"/>
              </a:spcBef>
            </a:pPr>
            <a:r>
              <a:rPr lang="zh-CN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借鉴日常</a:t>
            </a:r>
          </a:p>
          <a:p>
            <a:pPr indent="0" algn="ctr" fontAlgn="auto">
              <a:lnSpc>
                <a:spcPct val="115000"/>
              </a:lnSpc>
              <a:spcBef>
                <a:spcPts val="200"/>
              </a:spcBef>
            </a:pPr>
            <a:r>
              <a:rPr lang="zh-CN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创新元素</a:t>
            </a:r>
          </a:p>
        </p:txBody>
      </p:sp>
      <p:sp>
        <p:nvSpPr>
          <p:cNvPr id="13" name="Rectangle 3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54700" y="3270250"/>
            <a:ext cx="2589530" cy="1056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直接用户调研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indent="0" algn="ctr" fontAlgn="auto">
              <a:lnSpc>
                <a:spcPct val="115000"/>
              </a:lnSpc>
              <a:spcBef>
                <a:spcPts val="200"/>
              </a:spcBef>
            </a:pPr>
            <a:r>
              <a:rPr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现场体验</a:t>
            </a:r>
          </a:p>
          <a:p>
            <a:pPr indent="0" algn="ctr" fontAlgn="auto">
              <a:lnSpc>
                <a:spcPct val="115000"/>
              </a:lnSpc>
              <a:spcBef>
                <a:spcPts val="200"/>
              </a:spcBef>
            </a:pPr>
            <a:r>
              <a:rPr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</a:rPr>
              <a:t>同伴反馈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3644336" y="1456052"/>
            <a:ext cx="767634" cy="769146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4581562" y="1592533"/>
            <a:ext cx="592940" cy="593123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111036" y="1984121"/>
            <a:ext cx="767634" cy="767871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4601964" y="1968815"/>
            <a:ext cx="723004" cy="723227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891421" y="2258361"/>
            <a:ext cx="723004" cy="723227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819029" y="2490508"/>
            <a:ext cx="723004" cy="723227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3198038" y="2291524"/>
            <a:ext cx="563611" cy="559959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 bwMode="auto">
          <a:xfrm>
            <a:off x="3646887" y="1643554"/>
            <a:ext cx="1792845" cy="2410756"/>
          </a:xfrm>
          <a:custGeom>
            <a:avLst/>
            <a:gdLst>
              <a:gd name="T0" fmla="*/ 203 w 595"/>
              <a:gd name="T1" fmla="*/ 800 h 800"/>
              <a:gd name="T2" fmla="*/ 419 w 595"/>
              <a:gd name="T3" fmla="*/ 800 h 800"/>
              <a:gd name="T4" fmla="*/ 335 w 595"/>
              <a:gd name="T5" fmla="*/ 556 h 800"/>
              <a:gd name="T6" fmla="*/ 473 w 595"/>
              <a:gd name="T7" fmla="*/ 332 h 800"/>
              <a:gd name="T8" fmla="*/ 587 w 595"/>
              <a:gd name="T9" fmla="*/ 344 h 800"/>
              <a:gd name="T10" fmla="*/ 388 w 595"/>
              <a:gd name="T11" fmla="*/ 338 h 800"/>
              <a:gd name="T12" fmla="*/ 463 w 595"/>
              <a:gd name="T13" fmla="*/ 247 h 800"/>
              <a:gd name="T14" fmla="*/ 595 w 595"/>
              <a:gd name="T15" fmla="*/ 210 h 800"/>
              <a:gd name="T16" fmla="*/ 484 w 595"/>
              <a:gd name="T17" fmla="*/ 219 h 800"/>
              <a:gd name="T18" fmla="*/ 498 w 595"/>
              <a:gd name="T19" fmla="*/ 102 h 800"/>
              <a:gd name="T20" fmla="*/ 476 w 595"/>
              <a:gd name="T21" fmla="*/ 209 h 800"/>
              <a:gd name="T22" fmla="*/ 324 w 595"/>
              <a:gd name="T23" fmla="*/ 342 h 800"/>
              <a:gd name="T24" fmla="*/ 322 w 595"/>
              <a:gd name="T25" fmla="*/ 187 h 800"/>
              <a:gd name="T26" fmla="*/ 394 w 595"/>
              <a:gd name="T27" fmla="*/ 95 h 800"/>
              <a:gd name="T28" fmla="*/ 309 w 595"/>
              <a:gd name="T29" fmla="*/ 170 h 800"/>
              <a:gd name="T30" fmla="*/ 272 w 595"/>
              <a:gd name="T31" fmla="*/ 61 h 800"/>
              <a:gd name="T32" fmla="*/ 178 w 595"/>
              <a:gd name="T33" fmla="*/ 0 h 800"/>
              <a:gd name="T34" fmla="*/ 273 w 595"/>
              <a:gd name="T35" fmla="*/ 135 h 800"/>
              <a:gd name="T36" fmla="*/ 207 w 595"/>
              <a:gd name="T37" fmla="*/ 96 h 800"/>
              <a:gd name="T38" fmla="*/ 108 w 595"/>
              <a:gd name="T39" fmla="*/ 91 h 800"/>
              <a:gd name="T40" fmla="*/ 59 w 595"/>
              <a:gd name="T41" fmla="*/ 60 h 800"/>
              <a:gd name="T42" fmla="*/ 115 w 595"/>
              <a:gd name="T43" fmla="*/ 102 h 800"/>
              <a:gd name="T44" fmla="*/ 227 w 595"/>
              <a:gd name="T45" fmla="*/ 124 h 800"/>
              <a:gd name="T46" fmla="*/ 282 w 595"/>
              <a:gd name="T47" fmla="*/ 203 h 800"/>
              <a:gd name="T48" fmla="*/ 274 w 595"/>
              <a:gd name="T49" fmla="*/ 424 h 800"/>
              <a:gd name="T50" fmla="*/ 217 w 595"/>
              <a:gd name="T51" fmla="*/ 372 h 800"/>
              <a:gd name="T52" fmla="*/ 136 w 595"/>
              <a:gd name="T53" fmla="*/ 299 h 800"/>
              <a:gd name="T54" fmla="*/ 123 w 595"/>
              <a:gd name="T55" fmla="*/ 209 h 800"/>
              <a:gd name="T56" fmla="*/ 130 w 595"/>
              <a:gd name="T57" fmla="*/ 312 h 800"/>
              <a:gd name="T58" fmla="*/ 0 w 595"/>
              <a:gd name="T59" fmla="*/ 318 h 800"/>
              <a:gd name="T60" fmla="*/ 131 w 595"/>
              <a:gd name="T61" fmla="*/ 330 h 800"/>
              <a:gd name="T62" fmla="*/ 230 w 595"/>
              <a:gd name="T63" fmla="*/ 430 h 800"/>
              <a:gd name="T64" fmla="*/ 257 w 595"/>
              <a:gd name="T65" fmla="*/ 485 h 800"/>
              <a:gd name="T66" fmla="*/ 92 w 595"/>
              <a:gd name="T67" fmla="*/ 502 h 800"/>
              <a:gd name="T68" fmla="*/ 190 w 595"/>
              <a:gd name="T69" fmla="*/ 482 h 800"/>
              <a:gd name="T70" fmla="*/ 275 w 595"/>
              <a:gd name="T71" fmla="*/ 605 h 800"/>
              <a:gd name="T72" fmla="*/ 203 w 595"/>
              <a:gd name="T73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95" h="800">
                <a:moveTo>
                  <a:pt x="203" y="800"/>
                </a:moveTo>
                <a:cubicBezTo>
                  <a:pt x="442" y="800"/>
                  <a:pt x="419" y="800"/>
                  <a:pt x="419" y="800"/>
                </a:cubicBezTo>
                <a:cubicBezTo>
                  <a:pt x="419" y="800"/>
                  <a:pt x="335" y="782"/>
                  <a:pt x="335" y="556"/>
                </a:cubicBezTo>
                <a:cubicBezTo>
                  <a:pt x="335" y="462"/>
                  <a:pt x="400" y="338"/>
                  <a:pt x="473" y="332"/>
                </a:cubicBezTo>
                <a:cubicBezTo>
                  <a:pt x="545" y="327"/>
                  <a:pt x="587" y="344"/>
                  <a:pt x="587" y="344"/>
                </a:cubicBezTo>
                <a:cubicBezTo>
                  <a:pt x="587" y="344"/>
                  <a:pt x="497" y="284"/>
                  <a:pt x="388" y="338"/>
                </a:cubicBezTo>
                <a:cubicBezTo>
                  <a:pt x="388" y="338"/>
                  <a:pt x="416" y="282"/>
                  <a:pt x="463" y="247"/>
                </a:cubicBezTo>
                <a:cubicBezTo>
                  <a:pt x="510" y="212"/>
                  <a:pt x="578" y="209"/>
                  <a:pt x="595" y="210"/>
                </a:cubicBezTo>
                <a:cubicBezTo>
                  <a:pt x="595" y="210"/>
                  <a:pt x="542" y="192"/>
                  <a:pt x="484" y="219"/>
                </a:cubicBezTo>
                <a:cubicBezTo>
                  <a:pt x="484" y="219"/>
                  <a:pt x="528" y="188"/>
                  <a:pt x="498" y="102"/>
                </a:cubicBezTo>
                <a:cubicBezTo>
                  <a:pt x="498" y="102"/>
                  <a:pt x="507" y="178"/>
                  <a:pt x="476" y="209"/>
                </a:cubicBezTo>
                <a:cubicBezTo>
                  <a:pt x="445" y="241"/>
                  <a:pt x="349" y="297"/>
                  <a:pt x="324" y="342"/>
                </a:cubicBezTo>
                <a:cubicBezTo>
                  <a:pt x="324" y="342"/>
                  <a:pt x="304" y="256"/>
                  <a:pt x="322" y="187"/>
                </a:cubicBezTo>
                <a:cubicBezTo>
                  <a:pt x="338" y="127"/>
                  <a:pt x="383" y="98"/>
                  <a:pt x="394" y="95"/>
                </a:cubicBezTo>
                <a:cubicBezTo>
                  <a:pt x="394" y="95"/>
                  <a:pt x="336" y="103"/>
                  <a:pt x="309" y="170"/>
                </a:cubicBezTo>
                <a:cubicBezTo>
                  <a:pt x="309" y="170"/>
                  <a:pt x="309" y="112"/>
                  <a:pt x="272" y="61"/>
                </a:cubicBezTo>
                <a:cubicBezTo>
                  <a:pt x="234" y="11"/>
                  <a:pt x="192" y="3"/>
                  <a:pt x="178" y="0"/>
                </a:cubicBezTo>
                <a:cubicBezTo>
                  <a:pt x="178" y="0"/>
                  <a:pt x="270" y="33"/>
                  <a:pt x="273" y="135"/>
                </a:cubicBezTo>
                <a:cubicBezTo>
                  <a:pt x="273" y="135"/>
                  <a:pt x="248" y="105"/>
                  <a:pt x="207" y="96"/>
                </a:cubicBezTo>
                <a:cubicBezTo>
                  <a:pt x="166" y="88"/>
                  <a:pt x="128" y="95"/>
                  <a:pt x="108" y="91"/>
                </a:cubicBezTo>
                <a:cubicBezTo>
                  <a:pt x="87" y="87"/>
                  <a:pt x="63" y="69"/>
                  <a:pt x="59" y="60"/>
                </a:cubicBezTo>
                <a:cubicBezTo>
                  <a:pt x="59" y="60"/>
                  <a:pt x="71" y="88"/>
                  <a:pt x="115" y="102"/>
                </a:cubicBezTo>
                <a:cubicBezTo>
                  <a:pt x="154" y="114"/>
                  <a:pt x="197" y="104"/>
                  <a:pt x="227" y="124"/>
                </a:cubicBezTo>
                <a:cubicBezTo>
                  <a:pt x="257" y="144"/>
                  <a:pt x="277" y="172"/>
                  <a:pt x="282" y="203"/>
                </a:cubicBezTo>
                <a:cubicBezTo>
                  <a:pt x="287" y="231"/>
                  <a:pt x="295" y="335"/>
                  <a:pt x="274" y="424"/>
                </a:cubicBezTo>
                <a:cubicBezTo>
                  <a:pt x="274" y="424"/>
                  <a:pt x="250" y="393"/>
                  <a:pt x="217" y="372"/>
                </a:cubicBezTo>
                <a:cubicBezTo>
                  <a:pt x="183" y="349"/>
                  <a:pt x="148" y="318"/>
                  <a:pt x="136" y="299"/>
                </a:cubicBezTo>
                <a:cubicBezTo>
                  <a:pt x="124" y="281"/>
                  <a:pt x="121" y="234"/>
                  <a:pt x="123" y="209"/>
                </a:cubicBezTo>
                <a:cubicBezTo>
                  <a:pt x="123" y="209"/>
                  <a:pt x="105" y="271"/>
                  <a:pt x="130" y="312"/>
                </a:cubicBezTo>
                <a:cubicBezTo>
                  <a:pt x="130" y="312"/>
                  <a:pt x="70" y="282"/>
                  <a:pt x="0" y="318"/>
                </a:cubicBezTo>
                <a:cubicBezTo>
                  <a:pt x="0" y="318"/>
                  <a:pt x="83" y="298"/>
                  <a:pt x="131" y="330"/>
                </a:cubicBezTo>
                <a:cubicBezTo>
                  <a:pt x="183" y="364"/>
                  <a:pt x="216" y="408"/>
                  <a:pt x="230" y="430"/>
                </a:cubicBezTo>
                <a:cubicBezTo>
                  <a:pt x="244" y="453"/>
                  <a:pt x="257" y="485"/>
                  <a:pt x="257" y="485"/>
                </a:cubicBezTo>
                <a:cubicBezTo>
                  <a:pt x="257" y="485"/>
                  <a:pt x="182" y="437"/>
                  <a:pt x="92" y="502"/>
                </a:cubicBezTo>
                <a:cubicBezTo>
                  <a:pt x="92" y="502"/>
                  <a:pt x="145" y="475"/>
                  <a:pt x="190" y="482"/>
                </a:cubicBezTo>
                <a:cubicBezTo>
                  <a:pt x="235" y="489"/>
                  <a:pt x="275" y="528"/>
                  <a:pt x="275" y="605"/>
                </a:cubicBezTo>
                <a:cubicBezTo>
                  <a:pt x="275" y="681"/>
                  <a:pt x="257" y="753"/>
                  <a:pt x="203" y="80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3090088" y="1311798"/>
            <a:ext cx="912999" cy="9132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indent="0" algn="ctr" fontAlgn="auto">
              <a:lnSpc>
                <a:spcPct val="120000"/>
              </a:lnSpc>
              <a:spcBef>
                <a:spcPts val="0"/>
              </a:spcBef>
            </a:pPr>
            <a:r>
              <a:rPr lang="en-US" altLang="zh-CN" sz="3200" dirty="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</a:rPr>
              <a:t>01</a:t>
            </a:r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4006221" y="891559"/>
            <a:ext cx="912999" cy="9132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>
              <a:lnSpc>
                <a:spcPct val="12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</a:rPr>
              <a:t>02</a:t>
            </a:r>
          </a:p>
        </p:txBody>
      </p:sp>
      <p:sp>
        <p:nvSpPr>
          <p:cNvPr id="31" name="Oval 14"/>
          <p:cNvSpPr>
            <a:spLocks noChangeArrowheads="1"/>
          </p:cNvSpPr>
          <p:nvPr/>
        </p:nvSpPr>
        <p:spPr bwMode="auto">
          <a:xfrm>
            <a:off x="4983355" y="1491679"/>
            <a:ext cx="912999" cy="91328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>
              <a:lnSpc>
                <a:spcPct val="12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</a:rPr>
              <a:t>0</a:t>
            </a:r>
            <a:r>
              <a:rPr lang="zh-CN" altLang="en-US" sz="3200" dirty="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</a:rPr>
              <a:t>3</a:t>
            </a:r>
          </a:p>
        </p:txBody>
      </p:sp>
      <p:sp>
        <p:nvSpPr>
          <p:cNvPr id="32" name="Oval 14"/>
          <p:cNvSpPr>
            <a:spLocks noChangeArrowheads="1"/>
          </p:cNvSpPr>
          <p:nvPr/>
        </p:nvSpPr>
        <p:spPr bwMode="auto">
          <a:xfrm>
            <a:off x="3434736" y="2258039"/>
            <a:ext cx="912999" cy="9132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>
              <a:lnSpc>
                <a:spcPct val="12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3200" dirty="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</a:rPr>
              <a:t>0</a:t>
            </a:r>
            <a:r>
              <a:rPr lang="zh-CN" altLang="en-US" sz="3200" dirty="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</a:rPr>
              <a:t>4</a:t>
            </a:r>
          </a:p>
        </p:txBody>
      </p:sp>
      <p:sp>
        <p:nvSpPr>
          <p:cNvPr id="2" name="Oval 1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787921" y="2499974"/>
            <a:ext cx="912999" cy="913281"/>
          </a:xfrm>
          <a:prstGeom prst="ellipse">
            <a:avLst/>
          </a:prstGeom>
          <a:solidFill>
            <a:srgbClr val="A19574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>
              <a:lnSpc>
                <a:spcPct val="12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</a:rPr>
              <a:t>0</a:t>
            </a:r>
            <a:r>
              <a:rPr lang="zh-CN" altLang="en-US" sz="3200" dirty="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</a:rPr>
              <a:t>5</a:t>
            </a:r>
          </a:p>
        </p:txBody>
      </p:sp>
      <p:sp>
        <p:nvSpPr>
          <p:cNvPr id="4" name="Rectangle 3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51205" y="1643380"/>
            <a:ext cx="2097405" cy="664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F0A22E"/>
                </a:solidFill>
                <a:latin typeface="等线" panose="02010600030101010101" charset="-122"/>
                <a:ea typeface="等线" panose="02010600030101010101" charset="-122"/>
              </a:rPr>
              <a:t>开发高适应性的</a:t>
            </a:r>
          </a:p>
          <a:p>
            <a:pPr algn="ctr" fontAlgn="auto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F0A22E"/>
                </a:solidFill>
                <a:latin typeface="等线" panose="02010600030101010101" charset="-122"/>
                <a:ea typeface="等线" panose="02010600030101010101" charset="-122"/>
              </a:rPr>
              <a:t>MUD游戏bot</a:t>
            </a:r>
          </a:p>
        </p:txBody>
      </p:sp>
      <p:sp>
        <p:nvSpPr>
          <p:cNvPr id="16" name="Rectangle 3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05510" y="3075940"/>
            <a:ext cx="2097405" cy="664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A5644E"/>
                </a:solidFill>
                <a:latin typeface="等线" panose="02010600030101010101" charset="-122"/>
                <a:ea typeface="等线" panose="02010600030101010101" charset="-122"/>
              </a:rPr>
              <a:t>丰富的字符画</a:t>
            </a:r>
          </a:p>
          <a:p>
            <a:pPr algn="ctr" fontAlgn="auto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A5644E"/>
                </a:solidFill>
                <a:latin typeface="等线" panose="02010600030101010101" charset="-122"/>
                <a:ea typeface="等线" panose="02010600030101010101" charset="-122"/>
              </a:rPr>
              <a:t>设计与应用</a:t>
            </a:r>
          </a:p>
        </p:txBody>
      </p:sp>
      <p:sp>
        <p:nvSpPr>
          <p:cNvPr id="21" name="Rectangle 3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68035" y="3291840"/>
            <a:ext cx="2097405" cy="664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A19574"/>
                </a:solidFill>
                <a:latin typeface="等线" panose="02010600030101010101" charset="-122"/>
                <a:ea typeface="等线" panose="02010600030101010101" charset="-122"/>
              </a:rPr>
              <a:t>利用平台特性</a:t>
            </a:r>
          </a:p>
          <a:p>
            <a:pPr algn="ctr" fontAlgn="auto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A19574"/>
                </a:solidFill>
                <a:latin typeface="等线" panose="02010600030101010101" charset="-122"/>
                <a:ea typeface="等线" panose="02010600030101010101" charset="-122"/>
              </a:rPr>
              <a:t>进行推广</a:t>
            </a:r>
          </a:p>
        </p:txBody>
      </p:sp>
      <p:sp>
        <p:nvSpPr>
          <p:cNvPr id="26" name="Rectangle 3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443980" y="2139950"/>
            <a:ext cx="2097405" cy="664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C3986D"/>
                </a:solidFill>
                <a:latin typeface="等线" panose="02010600030101010101" charset="-122"/>
                <a:ea typeface="等线" panose="02010600030101010101" charset="-122"/>
              </a:rPr>
              <a:t>优化文字交互</a:t>
            </a:r>
          </a:p>
          <a:p>
            <a:pPr algn="ctr" fontAlgn="auto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C3986D"/>
                </a:solidFill>
                <a:latin typeface="等线" panose="02010600030101010101" charset="-122"/>
                <a:ea typeface="等线" panose="02010600030101010101" charset="-122"/>
              </a:rPr>
              <a:t>与用户体验</a:t>
            </a:r>
          </a:p>
        </p:txBody>
      </p:sp>
      <p:sp>
        <p:nvSpPr>
          <p:cNvPr id="27" name="Rectangle 3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076950" y="1260475"/>
            <a:ext cx="2097405" cy="33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B58B7F"/>
                </a:solidFill>
                <a:latin typeface="等线" panose="02010600030101010101" charset="-122"/>
                <a:ea typeface="等线" panose="02010600030101010101" charset="-122"/>
              </a:rPr>
              <a:t>模块化与高扩展性</a:t>
            </a:r>
          </a:p>
        </p:txBody>
      </p:sp>
      <p:sp>
        <p:nvSpPr>
          <p:cNvPr id="29" name="Rectangle 3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09905" y="453390"/>
            <a:ext cx="223710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项目的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预期目标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18940" y="1602105"/>
            <a:ext cx="2520280" cy="1174750"/>
            <a:chOff x="6633" y="2464"/>
            <a:chExt cx="3969" cy="1850"/>
          </a:xfrm>
        </p:grpSpPr>
        <p:sp>
          <p:nvSpPr>
            <p:cNvPr id="38" name="矩形 37"/>
            <p:cNvSpPr/>
            <p:nvPr/>
          </p:nvSpPr>
          <p:spPr>
            <a:xfrm>
              <a:off x="6633" y="3080"/>
              <a:ext cx="3854" cy="12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000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团队概况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000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团队愿景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000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成员介绍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633" y="2464"/>
              <a:ext cx="3969" cy="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n w="6350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团队与成员介绍</a:t>
              </a:r>
            </a:p>
          </p:txBody>
        </p:sp>
      </p:grpSp>
      <p:sp>
        <p:nvSpPr>
          <p:cNvPr id="41" name="矩形 40"/>
          <p:cNvSpPr/>
          <p:nvPr/>
        </p:nvSpPr>
        <p:spPr>
          <a:xfrm>
            <a:off x="2699792" y="1601857"/>
            <a:ext cx="10498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4000" dirty="0">
                <a:ln w="9525">
                  <a:solidFill>
                    <a:schemeClr val="bg1"/>
                  </a:solidFill>
                </a:ln>
                <a:pattFill prst="wd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12" name="矩形 11"/>
          <p:cNvSpPr/>
          <p:nvPr/>
        </p:nvSpPr>
        <p:spPr>
          <a:xfrm>
            <a:off x="2683869" y="2233196"/>
            <a:ext cx="1081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n w="6350">
                  <a:noFill/>
                </a:ln>
                <a:solidFill>
                  <a:schemeClr val="bg1"/>
                </a:solidFill>
                <a:ea typeface="微软雅黑" panose="020B0503020204020204" pitchFamily="34" charset="-122"/>
              </a:rPr>
              <a:t>PART TWO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3992066" y="1371600"/>
            <a:ext cx="0" cy="15411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39"/>
          <p:cNvSpPr>
            <a:spLocks noChangeArrowheads="1"/>
          </p:cNvSpPr>
          <p:nvPr/>
        </p:nvSpPr>
        <p:spPr bwMode="auto">
          <a:xfrm>
            <a:off x="509905" y="453390"/>
            <a:ext cx="2534920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  <a:r>
              <a:rPr lang="zh-CN" altLang="en-US" sz="2400" dirty="0">
                <a:solidFill>
                  <a:srgbClr val="A564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名称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及口号</a:t>
            </a:r>
          </a:p>
        </p:txBody>
      </p:sp>
      <p:pic>
        <p:nvPicPr>
          <p:cNvPr id="2" name="图片 1" descr="团队合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530" y="1203960"/>
            <a:ext cx="3510915" cy="26327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45740" y="4011930"/>
            <a:ext cx="37071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团队名称：Jason哥NO.1后援会</a:t>
            </a: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021830" y="1509395"/>
            <a:ext cx="1106170" cy="24307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2000">
                <a:solidFill>
                  <a:srgbClr val="A5644E"/>
                </a:solidFill>
                <a:latin typeface="等线" panose="02010600030101010101" charset="-122"/>
                <a:ea typeface="等线" panose="02010600030101010101" charset="-122"/>
              </a:rPr>
              <a:t>舌唤群虫摹万卷，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2000">
                <a:solidFill>
                  <a:srgbClr val="A5644E"/>
                </a:solidFill>
                <a:latin typeface="等线" panose="02010600030101010101" charset="-122"/>
                <a:ea typeface="等线" panose="02010600030101010101" charset="-122"/>
              </a:rPr>
              <a:t>指操众数刻千田。</a:t>
            </a: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187450" y="1491615"/>
            <a:ext cx="1106170" cy="24307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2000">
                <a:solidFill>
                  <a:srgbClr val="F0A22E"/>
                </a:solidFill>
                <a:latin typeface="等线" panose="02010600030101010101" charset="-122"/>
                <a:ea typeface="等线" panose="02010600030101010101" charset="-122"/>
              </a:rPr>
              <a:t>若问此人何方圣，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sz="2000">
                <a:solidFill>
                  <a:srgbClr val="F0A22E"/>
                </a:solidFill>
                <a:latin typeface="等线" panose="02010600030101010101" charset="-122"/>
                <a:ea typeface="等线" panose="02010600030101010101" charset="-122"/>
              </a:rPr>
              <a:t>福大杰森赛八仙。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9905" y="453390"/>
            <a:ext cx="2534920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愿景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835150" y="1203960"/>
            <a:ext cx="543052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08000" algn="l" fontAlgn="auto">
              <a:lnSpc>
                <a:spcPct val="125000"/>
              </a:lnSpc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“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Jason哥NO.1后援会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”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旨在以我们的热情和创新精神，完成一次超乎寻常的课程设计。在Jason哥的指导下，我们期望不仅满足课程的基本要求，而是创造出令人印象深刻的作品，为我们的学习生涯树立一个新的高度。未来，我们希望能够以此为基石，继续在各自的学术及工作领域中，追求卓越，展现Jason哥所教授给我们的理念和价值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d80c172-537e-47c6-b2a0-eaef0c753f5b"/>
  <p:tag name="COMMONDATA" val="eyJoZGlkIjoiZGUwNDBjNTYyNDQ5MTMwZGZhZDUzZjg4YWJmZDA1Mm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跋涉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3367</Words>
  <Application>Microsoft Office PowerPoint</Application>
  <PresentationFormat>全屏显示(16:9)</PresentationFormat>
  <Paragraphs>404</Paragraphs>
  <Slides>34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等线</vt:lpstr>
      <vt:lpstr>等线 Light</vt:lpstr>
      <vt:lpstr>锐字潮牌可变真言2.0简</vt:lpstr>
      <vt:lpstr>锐字潮牌可变真言2.0简 Regualr</vt:lpstr>
      <vt:lpstr>微软雅黑</vt:lpstr>
      <vt:lpstr>Arial</vt:lpstr>
      <vt:lpstr>Calibri</vt:lpstr>
      <vt:lpstr>Impact</vt:lpstr>
      <vt:lpstr>Symbol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天麟 欧阳</cp:lastModifiedBy>
  <cp:revision>67</cp:revision>
  <dcterms:created xsi:type="dcterms:W3CDTF">2016-04-22T02:36:00Z</dcterms:created>
  <dcterms:modified xsi:type="dcterms:W3CDTF">2023-10-21T05:11:07Z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03E3B09212544AA8BEABA940A8B69327_12</vt:lpwstr>
  </property>
</Properties>
</file>